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9144000" cx="12192000"/>
  <p:notesSz cx="9144000" cy="12192000"/>
  <p:embeddedFontLst>
    <p:embeddedFont>
      <p:font typeface="Yeon Sung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4" roundtripDataSignature="AMtx7mgXWoOTBs+rsEcGu47bGvTT9V9W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AC24B0-07FA-4675-B0EF-C2EA2F3BCBF4}">
  <a:tblStyle styleId="{7CAC24B0-07FA-4675-B0EF-C2EA2F3BCB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YeonSung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eeb1fc643_6_135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feeb1fc643_6_135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eeb1fc643_5_7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feeb1fc643_5_7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eeb1fc643_16_25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feeb1fc643_16_25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eeb1fc643_0_30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feeb1fc643_0_30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eeb1fc643_16_78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feeb1fc643_16_78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eeb1fc643_15_77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feeb1fc643_15_77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eeb1fc643_15_35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feeb1fc643_15_35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eeb1fc643_6_153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feeb1fc643_6_153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eeb1fc643_1_64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feeb1fc643_1_64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feeb1fc643_6_112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feeb1fc643_6_112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feeb1fc643_1_57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feeb1fc643_1_57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eeb1fc643_1_80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feeb1fc643_1_80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feeb1fc643_8_3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feeb1fc643_8_3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feeb1fc643_1_105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feeb1fc643_1_105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feeb1fc643_0_55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feeb1fc643_0_55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feeb1fc643_0_61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1feeb1fc643_0_61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feeb1fc643_0_66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feeb1fc643_0_66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eeb1fc643_6_36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feeb1fc643_6_36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eeb1fc643_0_25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feeb1fc643_0_25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eeb1fc643_0_40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feeb1fc643_0_40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eeb1fc643_6_55:notes"/>
          <p:cNvSpPr txBox="1"/>
          <p:nvPr>
            <p:ph idx="1" type="body"/>
          </p:nvPr>
        </p:nvSpPr>
        <p:spPr>
          <a:xfrm>
            <a:off x="914400" y="5791200"/>
            <a:ext cx="73152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feeb1fc643_6_55:notes"/>
          <p:cNvSpPr/>
          <p:nvPr>
            <p:ph idx="2" type="sldImg"/>
          </p:nvPr>
        </p:nvSpPr>
        <p:spPr>
          <a:xfrm>
            <a:off x="1524300" y="914400"/>
            <a:ext cx="6096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0.png"/><Relationship Id="rId8" Type="http://schemas.openxmlformats.org/officeDocument/2006/relationships/image" Target="../media/image4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1.png"/><Relationship Id="rId13" Type="http://schemas.openxmlformats.org/officeDocument/2006/relationships/image" Target="../media/image33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41.png"/><Relationship Id="rId1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32.png"/><Relationship Id="rId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28.png"/><Relationship Id="rId13" Type="http://schemas.openxmlformats.org/officeDocument/2006/relationships/image" Target="../media/image30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45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4.gif"/><Relationship Id="rId5" Type="http://schemas.openxmlformats.org/officeDocument/2006/relationships/image" Target="../media/image35.jpg"/><Relationship Id="rId6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4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4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25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4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0820" y="2131465"/>
            <a:ext cx="6632243" cy="151271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2178150" y="2919488"/>
            <a:ext cx="783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303434"/>
                </a:solidFill>
                <a:latin typeface="Yeon Sung"/>
                <a:ea typeface="Yeon Sung"/>
                <a:cs typeface="Yeon Sung"/>
                <a:sym typeface="Yeon Sung"/>
              </a:rPr>
              <a:t>AI기반의 홈트레이닝 로봇</a:t>
            </a:r>
            <a:endParaRPr i="0" sz="1800" u="none" cap="none" strike="noStrike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-83630" y="798781"/>
            <a:ext cx="123909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아</a:t>
            </a:r>
            <a:r>
              <a:rPr i="0" lang="en-US" sz="11200" u="none" cap="none" strike="noStrike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이코(</a:t>
            </a:r>
            <a:r>
              <a:rPr lang="en-US" sz="112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AI-Co</a:t>
            </a:r>
            <a:r>
              <a:rPr i="0" lang="en-US" sz="11200" u="none" cap="none" strike="noStrike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)</a:t>
            </a:r>
            <a:endParaRPr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5325" y="5900762"/>
            <a:ext cx="6356935" cy="2187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"/>
          <p:cNvGrpSpPr/>
          <p:nvPr/>
        </p:nvGrpSpPr>
        <p:grpSpPr>
          <a:xfrm rot="988125">
            <a:off x="7429856" y="5290098"/>
            <a:ext cx="2491266" cy="1174717"/>
            <a:chOff x="2051861" y="5838060"/>
            <a:chExt cx="2491200" cy="1174686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438095" y="5838060"/>
              <a:ext cx="1760771" cy="98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"/>
            <p:cNvSpPr txBox="1"/>
            <p:nvPr/>
          </p:nvSpPr>
          <p:spPr>
            <a:xfrm>
              <a:off x="2051861" y="6258546"/>
              <a:ext cx="24912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300">
                  <a:solidFill>
                    <a:srgbClr val="7B210A"/>
                  </a:solidFill>
                  <a:latin typeface="Yeon Sung"/>
                  <a:ea typeface="Yeon Sung"/>
                  <a:cs typeface="Yeon Sung"/>
                  <a:sym typeface="Yeon Sung"/>
                </a:rPr>
                <a:t>하나더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 rot="6958083">
            <a:off x="8489702" y="6897527"/>
            <a:ext cx="2491371" cy="1174767"/>
            <a:chOff x="2051861" y="5838060"/>
            <a:chExt cx="2491200" cy="1174686"/>
          </a:xfrm>
        </p:grpSpPr>
        <p:pic>
          <p:nvPicPr>
            <p:cNvPr id="93" name="Google Shape;93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438095" y="5838060"/>
              <a:ext cx="1760771" cy="985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"/>
            <p:cNvSpPr txBox="1"/>
            <p:nvPr/>
          </p:nvSpPr>
          <p:spPr>
            <a:xfrm>
              <a:off x="2051861" y="6258546"/>
              <a:ext cx="24912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300">
                  <a:solidFill>
                    <a:srgbClr val="7B210A"/>
                  </a:solidFill>
                  <a:latin typeface="Yeon Sung"/>
                  <a:ea typeface="Yeon Sung"/>
                  <a:cs typeface="Yeon Sung"/>
                  <a:sym typeface="Yeon Sung"/>
                </a:rPr>
                <a:t>하나더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 txBox="1"/>
          <p:nvPr/>
        </p:nvSpPr>
        <p:spPr>
          <a:xfrm>
            <a:off x="1011075" y="3979850"/>
            <a:ext cx="25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445475" y="3979850"/>
            <a:ext cx="1094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Yeon Sung"/>
                <a:ea typeface="Yeon Sung"/>
                <a:cs typeface="Yeon Sung"/>
                <a:sym typeface="Yeon Sung"/>
              </a:rPr>
              <a:t>문 병 수</a:t>
            </a:r>
            <a:endParaRPr b="1" sz="25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Yeon Sung"/>
                <a:ea typeface="Yeon Sung"/>
                <a:cs typeface="Yeon Sung"/>
                <a:sym typeface="Yeon Sung"/>
              </a:rPr>
              <a:t>백 현 웅</a:t>
            </a:r>
            <a:endParaRPr b="1" sz="25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Yeon Sung"/>
                <a:ea typeface="Yeon Sung"/>
                <a:cs typeface="Yeon Sung"/>
                <a:sym typeface="Yeon Sung"/>
              </a:rPr>
              <a:t>송 하 엽</a:t>
            </a:r>
            <a:endParaRPr b="1" sz="25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Yeon Sung"/>
                <a:ea typeface="Yeon Sung"/>
                <a:cs typeface="Yeon Sung"/>
                <a:sym typeface="Yeon Sung"/>
              </a:rPr>
              <a:t>임 송 빈</a:t>
            </a:r>
            <a:endParaRPr b="1" sz="25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Yeon Sung"/>
                <a:ea typeface="Yeon Sung"/>
                <a:cs typeface="Yeon Sung"/>
                <a:sym typeface="Yeon Sung"/>
              </a:rPr>
              <a:t>지 이 주</a:t>
            </a:r>
            <a:endParaRPr b="1" sz="2500"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1feeb1fc643_6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feeb1fc643_6_135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카운트 대신 세기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grpSp>
        <p:nvGrpSpPr>
          <p:cNvPr id="202" name="Google Shape;202;g1feeb1fc643_6_135"/>
          <p:cNvGrpSpPr/>
          <p:nvPr/>
        </p:nvGrpSpPr>
        <p:grpSpPr>
          <a:xfrm>
            <a:off x="1384751" y="5355148"/>
            <a:ext cx="2613232" cy="2464536"/>
            <a:chOff x="1314089" y="4263769"/>
            <a:chExt cx="2613232" cy="2251335"/>
          </a:xfrm>
        </p:grpSpPr>
        <p:pic>
          <p:nvPicPr>
            <p:cNvPr id="203" name="Google Shape;203;g1feeb1fc643_6_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10881" y="4263769"/>
              <a:ext cx="1019648" cy="101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g1feeb1fc643_6_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4089" y="5045161"/>
              <a:ext cx="2613232" cy="14699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g1feeb1fc643_6_135"/>
          <p:cNvSpPr txBox="1"/>
          <p:nvPr/>
        </p:nvSpPr>
        <p:spPr>
          <a:xfrm>
            <a:off x="1386750" y="4058100"/>
            <a:ext cx="261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하나~!</a:t>
            </a:r>
            <a:endParaRPr sz="27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둘~!</a:t>
            </a:r>
            <a:endParaRPr sz="27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cxnSp>
        <p:nvCxnSpPr>
          <p:cNvPr id="206" name="Google Shape;206;g1feeb1fc643_6_135"/>
          <p:cNvCxnSpPr/>
          <p:nvPr/>
        </p:nvCxnSpPr>
        <p:spPr>
          <a:xfrm>
            <a:off x="1253725" y="4672000"/>
            <a:ext cx="589500" cy="94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g1feeb1fc643_6_135"/>
          <p:cNvCxnSpPr/>
          <p:nvPr/>
        </p:nvCxnSpPr>
        <p:spPr>
          <a:xfrm flipH="1">
            <a:off x="3289600" y="4493425"/>
            <a:ext cx="393000" cy="107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8" name="Google Shape;208;g1feeb1fc643_6_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4963" y="3128650"/>
            <a:ext cx="4244150" cy="45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feeb1fc643_6_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56132" y="3974795"/>
            <a:ext cx="1764267" cy="425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feeb1fc643_6_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3332550"/>
            <a:ext cx="3713050" cy="29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feeb1fc643_6_1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5350" y="4320400"/>
            <a:ext cx="447900" cy="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1feeb1fc643_5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feeb1fc643_5_7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음성 인식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grpSp>
        <p:nvGrpSpPr>
          <p:cNvPr id="218" name="Google Shape;218;g1feeb1fc643_5_7"/>
          <p:cNvGrpSpPr/>
          <p:nvPr/>
        </p:nvGrpSpPr>
        <p:grpSpPr>
          <a:xfrm>
            <a:off x="5098775" y="5355138"/>
            <a:ext cx="3268700" cy="600312"/>
            <a:chOff x="3369550" y="3085238"/>
            <a:chExt cx="3268700" cy="600312"/>
          </a:xfrm>
        </p:grpSpPr>
        <p:sp>
          <p:nvSpPr>
            <p:cNvPr id="219" name="Google Shape;219;g1feeb1fc643_5_7"/>
            <p:cNvSpPr txBox="1"/>
            <p:nvPr/>
          </p:nvSpPr>
          <p:spPr>
            <a:xfrm>
              <a:off x="3979650" y="3085238"/>
              <a:ext cx="26586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Yeon Sung"/>
                  <a:ea typeface="Yeon Sung"/>
                  <a:cs typeface="Yeon Sung"/>
                  <a:sym typeface="Yeon Sung"/>
                </a:rPr>
                <a:t>“스쿼트 시작할게”</a:t>
              </a:r>
              <a:endParaRPr sz="27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  <p:pic>
          <p:nvPicPr>
            <p:cNvPr id="220" name="Google Shape;220;g1feeb1fc643_5_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9550" y="3085250"/>
              <a:ext cx="600300" cy="60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" name="Google Shape;221;g1feeb1fc643_5_7"/>
          <p:cNvGrpSpPr/>
          <p:nvPr/>
        </p:nvGrpSpPr>
        <p:grpSpPr>
          <a:xfrm>
            <a:off x="1384751" y="5355148"/>
            <a:ext cx="2613232" cy="2464536"/>
            <a:chOff x="1314089" y="4263769"/>
            <a:chExt cx="2613232" cy="2251335"/>
          </a:xfrm>
        </p:grpSpPr>
        <p:pic>
          <p:nvPicPr>
            <p:cNvPr id="222" name="Google Shape;222;g1feeb1fc643_5_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10881" y="4263769"/>
              <a:ext cx="1019648" cy="101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g1feeb1fc643_5_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14089" y="5045161"/>
              <a:ext cx="2613232" cy="14699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g1feeb1fc643_5_7"/>
          <p:cNvGrpSpPr/>
          <p:nvPr/>
        </p:nvGrpSpPr>
        <p:grpSpPr>
          <a:xfrm>
            <a:off x="6133125" y="2643600"/>
            <a:ext cx="4511325" cy="600300"/>
            <a:chOff x="2143725" y="3281675"/>
            <a:chExt cx="4511325" cy="600300"/>
          </a:xfrm>
        </p:grpSpPr>
        <p:sp>
          <p:nvSpPr>
            <p:cNvPr id="225" name="Google Shape;225;g1feeb1fc643_5_7"/>
            <p:cNvSpPr txBox="1"/>
            <p:nvPr/>
          </p:nvSpPr>
          <p:spPr>
            <a:xfrm>
              <a:off x="2869050" y="3281675"/>
              <a:ext cx="3786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Yeon Sung"/>
                  <a:ea typeface="Yeon Sung"/>
                  <a:cs typeface="Yeon Sung"/>
                  <a:sym typeface="Yeon Sung"/>
                </a:rPr>
                <a:t>“팔벌려 높이뛰기 시작할게”</a:t>
              </a:r>
              <a:endParaRPr sz="27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  <p:pic>
          <p:nvPicPr>
            <p:cNvPr id="226" name="Google Shape;226;g1feeb1fc643_5_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43725" y="3281675"/>
              <a:ext cx="600300" cy="600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g1feeb1fc643_5_7"/>
          <p:cNvGrpSpPr/>
          <p:nvPr/>
        </p:nvGrpSpPr>
        <p:grpSpPr>
          <a:xfrm>
            <a:off x="1724625" y="3536150"/>
            <a:ext cx="3374150" cy="600300"/>
            <a:chOff x="2715225" y="3294013"/>
            <a:chExt cx="3374150" cy="600300"/>
          </a:xfrm>
        </p:grpSpPr>
        <p:sp>
          <p:nvSpPr>
            <p:cNvPr id="228" name="Google Shape;228;g1feeb1fc643_5_7"/>
            <p:cNvSpPr txBox="1"/>
            <p:nvPr/>
          </p:nvSpPr>
          <p:spPr>
            <a:xfrm>
              <a:off x="3430775" y="3294013"/>
              <a:ext cx="26586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Yeon Sung"/>
                  <a:ea typeface="Yeon Sung"/>
                  <a:cs typeface="Yeon Sung"/>
                  <a:sym typeface="Yeon Sung"/>
                </a:rPr>
                <a:t>“운동 종료해줘”</a:t>
              </a:r>
              <a:endParaRPr sz="27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  <p:pic>
          <p:nvPicPr>
            <p:cNvPr id="229" name="Google Shape;229;g1feeb1fc643_5_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15225" y="3294013"/>
              <a:ext cx="600300" cy="600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" name="Google Shape;230;g1feeb1fc643_5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56132" y="3974795"/>
            <a:ext cx="1764267" cy="4255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1feeb1fc643_16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feeb1fc643_16_25"/>
          <p:cNvSpPr/>
          <p:nvPr/>
        </p:nvSpPr>
        <p:spPr>
          <a:xfrm>
            <a:off x="3472700" y="4619850"/>
            <a:ext cx="5363700" cy="2941500"/>
          </a:xfrm>
          <a:prstGeom prst="flowChartConnector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g1feeb1fc643_16_25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운동별 포지션 변경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238" name="Google Shape;238;g1feeb1fc643_16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1186" y="3580589"/>
            <a:ext cx="1179225" cy="2844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g1feeb1fc643_16_25"/>
          <p:cNvGrpSpPr/>
          <p:nvPr/>
        </p:nvGrpSpPr>
        <p:grpSpPr>
          <a:xfrm>
            <a:off x="2750250" y="4870846"/>
            <a:ext cx="1369072" cy="1635370"/>
            <a:chOff x="1314089" y="4263769"/>
            <a:chExt cx="2613232" cy="2251335"/>
          </a:xfrm>
        </p:grpSpPr>
        <p:pic>
          <p:nvPicPr>
            <p:cNvPr id="240" name="Google Shape;240;g1feeb1fc643_16_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10881" y="4263769"/>
              <a:ext cx="1019648" cy="101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g1feeb1fc643_16_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14089" y="5045161"/>
              <a:ext cx="2613232" cy="14699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g1feeb1fc643_16_25"/>
          <p:cNvGrpSpPr/>
          <p:nvPr/>
        </p:nvGrpSpPr>
        <p:grpSpPr>
          <a:xfrm>
            <a:off x="4907997" y="6658502"/>
            <a:ext cx="1528218" cy="1465394"/>
            <a:chOff x="1314089" y="4263769"/>
            <a:chExt cx="2613232" cy="2251335"/>
          </a:xfrm>
        </p:grpSpPr>
        <p:pic>
          <p:nvPicPr>
            <p:cNvPr id="243" name="Google Shape;243;g1feeb1fc643_16_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10881" y="4263769"/>
              <a:ext cx="1019648" cy="101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g1feeb1fc643_16_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14089" y="5045161"/>
              <a:ext cx="2613232" cy="14699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g1feeb1fc643_16_25"/>
          <p:cNvSpPr txBox="1"/>
          <p:nvPr/>
        </p:nvSpPr>
        <p:spPr>
          <a:xfrm>
            <a:off x="7134725" y="2828688"/>
            <a:ext cx="265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Yeon Sung"/>
                <a:ea typeface="Yeon Sung"/>
                <a:cs typeface="Yeon Sung"/>
                <a:sym typeface="Yeon Sung"/>
              </a:rPr>
              <a:t>“</a:t>
            </a:r>
            <a:r>
              <a:rPr lang="en-US" sz="2700">
                <a:latin typeface="Yeon Sung"/>
                <a:ea typeface="Yeon Sung"/>
                <a:cs typeface="Yeon Sung"/>
                <a:sym typeface="Yeon Sung"/>
              </a:rPr>
              <a:t>스쿼트 시작할게”</a:t>
            </a:r>
            <a:endParaRPr sz="2700"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246" name="Google Shape;246;g1feeb1fc643_16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0400" y="2828688"/>
            <a:ext cx="600300" cy="6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feeb1fc643_16_25"/>
          <p:cNvSpPr txBox="1"/>
          <p:nvPr/>
        </p:nvSpPr>
        <p:spPr>
          <a:xfrm>
            <a:off x="1642125" y="4333500"/>
            <a:ext cx="218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Yeon Sung"/>
                <a:ea typeface="Yeon Sung"/>
                <a:cs typeface="Yeon Sung"/>
                <a:sym typeface="Yeon Sung"/>
              </a:rPr>
              <a:t>“스쿼트를 시작합니다”</a:t>
            </a:r>
            <a:endParaRPr sz="1900">
              <a:latin typeface="Yeon Sung"/>
              <a:ea typeface="Yeon Sung"/>
              <a:cs typeface="Yeon Sung"/>
              <a:sym typeface="Yeon Sung"/>
            </a:endParaRPr>
          </a:p>
        </p:txBody>
      </p:sp>
      <p:grpSp>
        <p:nvGrpSpPr>
          <p:cNvPr id="248" name="Google Shape;248;g1feeb1fc643_16_25"/>
          <p:cNvGrpSpPr/>
          <p:nvPr/>
        </p:nvGrpSpPr>
        <p:grpSpPr>
          <a:xfrm>
            <a:off x="3131250" y="5480446"/>
            <a:ext cx="1369072" cy="1635370"/>
            <a:chOff x="1314089" y="4263769"/>
            <a:chExt cx="2613232" cy="2251335"/>
          </a:xfrm>
        </p:grpSpPr>
        <p:pic>
          <p:nvPicPr>
            <p:cNvPr id="249" name="Google Shape;249;g1feeb1fc643_16_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10881" y="4263769"/>
              <a:ext cx="1019648" cy="101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g1feeb1fc643_16_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14089" y="5045161"/>
              <a:ext cx="2613232" cy="14699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g1feeb1fc643_16_25"/>
          <p:cNvGrpSpPr/>
          <p:nvPr/>
        </p:nvGrpSpPr>
        <p:grpSpPr>
          <a:xfrm>
            <a:off x="3893250" y="6090046"/>
            <a:ext cx="1369072" cy="1635370"/>
            <a:chOff x="1314089" y="4263769"/>
            <a:chExt cx="2613232" cy="2251335"/>
          </a:xfrm>
        </p:grpSpPr>
        <p:pic>
          <p:nvPicPr>
            <p:cNvPr id="252" name="Google Shape;252;g1feeb1fc643_16_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10881" y="4263769"/>
              <a:ext cx="1019648" cy="101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g1feeb1fc643_16_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14089" y="5045161"/>
              <a:ext cx="2613232" cy="146994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4" name="Google Shape;254;g1feeb1fc643_16_25"/>
          <p:cNvCxnSpPr/>
          <p:nvPr/>
        </p:nvCxnSpPr>
        <p:spPr>
          <a:xfrm>
            <a:off x="2589150" y="6483575"/>
            <a:ext cx="1776300" cy="1539300"/>
          </a:xfrm>
          <a:prstGeom prst="curvedConnector3">
            <a:avLst>
              <a:gd fmla="val 155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5" name="Google Shape;255;g1feeb1fc643_16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4225" y="4333500"/>
            <a:ext cx="447900" cy="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feeb1fc643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feeb1fc643_0_30"/>
          <p:cNvSpPr txBox="1"/>
          <p:nvPr/>
        </p:nvSpPr>
        <p:spPr>
          <a:xfrm>
            <a:off x="746365" y="3948603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6AA84F"/>
                </a:solidFill>
                <a:latin typeface="Yeon Sung"/>
                <a:ea typeface="Yeon Sung"/>
                <a:cs typeface="Yeon Sung"/>
                <a:sym typeface="Yeon Sung"/>
              </a:rPr>
              <a:t>3. 세부기술 소개</a:t>
            </a:r>
            <a:endParaRPr sz="1800">
              <a:solidFill>
                <a:srgbClr val="6AA84F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1feeb1fc643_16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13" y="427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feeb1fc643_16_78"/>
          <p:cNvSpPr txBox="1"/>
          <p:nvPr/>
        </p:nvSpPr>
        <p:spPr>
          <a:xfrm>
            <a:off x="883440" y="504703"/>
            <a:ext cx="1042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시스템 구성도</a:t>
            </a:r>
            <a:endParaRPr sz="15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68" name="Google Shape;268;g1feeb1fc643_16_78"/>
          <p:cNvSpPr/>
          <p:nvPr/>
        </p:nvSpPr>
        <p:spPr>
          <a:xfrm>
            <a:off x="4083125" y="2284250"/>
            <a:ext cx="7087800" cy="5904600"/>
          </a:xfrm>
          <a:prstGeom prst="roundRect">
            <a:avLst>
              <a:gd fmla="val 5049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g1feeb1fc643_16_78"/>
          <p:cNvGrpSpPr/>
          <p:nvPr/>
        </p:nvGrpSpPr>
        <p:grpSpPr>
          <a:xfrm>
            <a:off x="1325342" y="4239230"/>
            <a:ext cx="1291982" cy="1176998"/>
            <a:chOff x="1314089" y="4263769"/>
            <a:chExt cx="2613232" cy="2251335"/>
          </a:xfrm>
        </p:grpSpPr>
        <p:pic>
          <p:nvPicPr>
            <p:cNvPr id="270" name="Google Shape;270;g1feeb1fc643_16_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10881" y="4263769"/>
              <a:ext cx="1019648" cy="101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g1feeb1fc643_16_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4089" y="5045161"/>
              <a:ext cx="2613232" cy="14699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g1feeb1fc643_16_78"/>
          <p:cNvSpPr/>
          <p:nvPr/>
        </p:nvSpPr>
        <p:spPr>
          <a:xfrm>
            <a:off x="4232375" y="2631750"/>
            <a:ext cx="3312000" cy="5261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g1feeb1fc643_16_78"/>
          <p:cNvSpPr txBox="1"/>
          <p:nvPr/>
        </p:nvSpPr>
        <p:spPr>
          <a:xfrm>
            <a:off x="4729013" y="2631750"/>
            <a:ext cx="231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프론트엔드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(사용자 page)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74" name="Google Shape;274;g1feeb1fc643_16_78"/>
          <p:cNvSpPr/>
          <p:nvPr/>
        </p:nvSpPr>
        <p:spPr>
          <a:xfrm>
            <a:off x="7682725" y="2631738"/>
            <a:ext cx="3312000" cy="5261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g1feeb1fc643_16_78"/>
          <p:cNvSpPr txBox="1"/>
          <p:nvPr/>
        </p:nvSpPr>
        <p:spPr>
          <a:xfrm>
            <a:off x="7918825" y="2672375"/>
            <a:ext cx="2839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백엔드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</p:txBody>
      </p:sp>
      <p:cxnSp>
        <p:nvCxnSpPr>
          <p:cNvPr id="276" name="Google Shape;276;g1feeb1fc643_16_78"/>
          <p:cNvCxnSpPr/>
          <p:nvPr/>
        </p:nvCxnSpPr>
        <p:spPr>
          <a:xfrm>
            <a:off x="7682725" y="5262288"/>
            <a:ext cx="3312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g1feeb1fc643_16_78"/>
          <p:cNvSpPr txBox="1"/>
          <p:nvPr/>
        </p:nvSpPr>
        <p:spPr>
          <a:xfrm>
            <a:off x="7918825" y="5416213"/>
            <a:ext cx="2839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DataBase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(사용자 운동기록)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278" name="Google Shape;278;g1feeb1fc643_16_78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 flipH="1">
            <a:off x="1618350" y="6750067"/>
            <a:ext cx="705975" cy="14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feeb1fc643_16_78"/>
          <p:cNvSpPr/>
          <p:nvPr/>
        </p:nvSpPr>
        <p:spPr>
          <a:xfrm>
            <a:off x="7802903" y="3401838"/>
            <a:ext cx="1444200" cy="1762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좌표값 딥러닝 연산</a:t>
            </a:r>
            <a:endParaRPr b="1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80" name="Google Shape;280;g1feeb1fc643_16_78"/>
          <p:cNvSpPr/>
          <p:nvPr/>
        </p:nvSpPr>
        <p:spPr>
          <a:xfrm>
            <a:off x="8458450" y="6577700"/>
            <a:ext cx="2015700" cy="1176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1" name="Google Shape;281;g1feeb1fc643_16_78"/>
          <p:cNvPicPr preferRelativeResize="0"/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8461875" y="6620952"/>
            <a:ext cx="1928700" cy="111518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g1feeb1fc643_16_78"/>
          <p:cNvSpPr/>
          <p:nvPr/>
        </p:nvSpPr>
        <p:spPr>
          <a:xfrm>
            <a:off x="4344575" y="4440900"/>
            <a:ext cx="1444200" cy="299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g1feeb1fc643_16_78"/>
          <p:cNvSpPr/>
          <p:nvPr/>
        </p:nvSpPr>
        <p:spPr>
          <a:xfrm>
            <a:off x="5931525" y="4440925"/>
            <a:ext cx="1444200" cy="299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4" name="Google Shape;284;g1feeb1fc643_16_78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6037886" y="5732900"/>
            <a:ext cx="1291950" cy="12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feeb1fc643_16_78"/>
          <p:cNvPicPr preferRelativeResize="0"/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6007638" y="4440925"/>
            <a:ext cx="1291974" cy="12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feeb1fc643_16_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18626" y="5364550"/>
            <a:ext cx="1291950" cy="9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feeb1fc643_16_78"/>
          <p:cNvSpPr txBox="1"/>
          <p:nvPr/>
        </p:nvSpPr>
        <p:spPr>
          <a:xfrm>
            <a:off x="4664875" y="6422225"/>
            <a:ext cx="8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1feeb1fc643_16_78"/>
          <p:cNvSpPr txBox="1"/>
          <p:nvPr/>
        </p:nvSpPr>
        <p:spPr>
          <a:xfrm>
            <a:off x="6013500" y="6946425"/>
            <a:ext cx="129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Yeon Sung"/>
                <a:ea typeface="Yeon Sung"/>
                <a:cs typeface="Yeon Sung"/>
                <a:sym typeface="Yeon Sung"/>
              </a:rPr>
              <a:t>운동기록 시각화</a:t>
            </a:r>
            <a:endParaRPr b="1" sz="17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89" name="Google Shape;289;g1feeb1fc643_16_78"/>
          <p:cNvSpPr txBox="1"/>
          <p:nvPr/>
        </p:nvSpPr>
        <p:spPr>
          <a:xfrm>
            <a:off x="4433675" y="6921225"/>
            <a:ext cx="129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Yeon Sung"/>
                <a:ea typeface="Yeon Sung"/>
                <a:cs typeface="Yeon Sung"/>
                <a:sym typeface="Yeon Sung"/>
              </a:rPr>
              <a:t>운동영상 확인</a:t>
            </a:r>
            <a:endParaRPr b="1" sz="17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290" name="Google Shape;290;g1feeb1fc643_16_78"/>
          <p:cNvSpPr/>
          <p:nvPr/>
        </p:nvSpPr>
        <p:spPr>
          <a:xfrm>
            <a:off x="1618350" y="5637500"/>
            <a:ext cx="258300" cy="8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feeb1fc643_16_78"/>
          <p:cNvSpPr/>
          <p:nvPr/>
        </p:nvSpPr>
        <p:spPr>
          <a:xfrm flipH="1" rot="10800000">
            <a:off x="2051425" y="5637500"/>
            <a:ext cx="258300" cy="8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feeb1fc643_16_78"/>
          <p:cNvSpPr/>
          <p:nvPr/>
        </p:nvSpPr>
        <p:spPr>
          <a:xfrm>
            <a:off x="9395428" y="3401825"/>
            <a:ext cx="1444200" cy="1762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사용자 의도 파악</a:t>
            </a:r>
            <a:endParaRPr b="1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293" name="Google Shape;293;g1feeb1fc643_16_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71538" y="3437400"/>
            <a:ext cx="1291975" cy="66276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feeb1fc643_16_78"/>
          <p:cNvSpPr/>
          <p:nvPr/>
        </p:nvSpPr>
        <p:spPr>
          <a:xfrm>
            <a:off x="6700875" y="1801025"/>
            <a:ext cx="1712700" cy="75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g1feeb1fc643_16_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40225" y="4140175"/>
            <a:ext cx="1051574" cy="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feeb1fc643_16_78"/>
          <p:cNvSpPr/>
          <p:nvPr/>
        </p:nvSpPr>
        <p:spPr>
          <a:xfrm>
            <a:off x="2683650" y="5416225"/>
            <a:ext cx="1174800" cy="413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상호작용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297" name="Google Shape;297;g1feeb1fc643_16_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97925" y="1451350"/>
            <a:ext cx="1518600" cy="14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feeb1fc643_16_7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44286" y="3535138"/>
            <a:ext cx="1561425" cy="10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feeb1fc643_16_78"/>
          <p:cNvSpPr/>
          <p:nvPr/>
        </p:nvSpPr>
        <p:spPr>
          <a:xfrm flipH="1" rot="5400000">
            <a:off x="3059215" y="3735143"/>
            <a:ext cx="258300" cy="1142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feeb1fc643_16_78"/>
          <p:cNvSpPr/>
          <p:nvPr/>
        </p:nvSpPr>
        <p:spPr>
          <a:xfrm flipH="1" rot="-5400000">
            <a:off x="3059215" y="4000943"/>
            <a:ext cx="258300" cy="1142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1feeb1fc643_15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13" y="3508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feeb1fc643_15_77"/>
          <p:cNvSpPr txBox="1"/>
          <p:nvPr/>
        </p:nvSpPr>
        <p:spPr>
          <a:xfrm>
            <a:off x="883440" y="504703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시스템 구성도(영상)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07" name="Google Shape;307;g1feeb1fc643_15_77"/>
          <p:cNvSpPr/>
          <p:nvPr/>
        </p:nvSpPr>
        <p:spPr>
          <a:xfrm>
            <a:off x="4083125" y="2284250"/>
            <a:ext cx="7087800" cy="5904600"/>
          </a:xfrm>
          <a:prstGeom prst="roundRect">
            <a:avLst>
              <a:gd fmla="val 5049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g1feeb1fc643_15_77"/>
          <p:cNvGrpSpPr/>
          <p:nvPr/>
        </p:nvGrpSpPr>
        <p:grpSpPr>
          <a:xfrm>
            <a:off x="1325342" y="4239230"/>
            <a:ext cx="1291982" cy="1176998"/>
            <a:chOff x="1314089" y="4263769"/>
            <a:chExt cx="2613232" cy="2251335"/>
          </a:xfrm>
        </p:grpSpPr>
        <p:pic>
          <p:nvPicPr>
            <p:cNvPr id="309" name="Google Shape;309;g1feeb1fc643_15_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10881" y="4263769"/>
              <a:ext cx="1019648" cy="101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g1feeb1fc643_15_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4089" y="5045161"/>
              <a:ext cx="2613232" cy="14699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g1feeb1fc643_15_77"/>
          <p:cNvSpPr/>
          <p:nvPr/>
        </p:nvSpPr>
        <p:spPr>
          <a:xfrm>
            <a:off x="4232375" y="2631750"/>
            <a:ext cx="3312000" cy="5261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g1feeb1fc643_15_77"/>
          <p:cNvSpPr txBox="1"/>
          <p:nvPr/>
        </p:nvSpPr>
        <p:spPr>
          <a:xfrm>
            <a:off x="4729013" y="2631750"/>
            <a:ext cx="231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프론트엔드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(사용자 page)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13" name="Google Shape;313;g1feeb1fc643_15_77"/>
          <p:cNvSpPr/>
          <p:nvPr/>
        </p:nvSpPr>
        <p:spPr>
          <a:xfrm>
            <a:off x="7682725" y="2631738"/>
            <a:ext cx="3312000" cy="5261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" name="Google Shape;314;g1feeb1fc643_15_77"/>
          <p:cNvSpPr txBox="1"/>
          <p:nvPr/>
        </p:nvSpPr>
        <p:spPr>
          <a:xfrm>
            <a:off x="7918825" y="2672375"/>
            <a:ext cx="2839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백엔드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</p:txBody>
      </p:sp>
      <p:cxnSp>
        <p:nvCxnSpPr>
          <p:cNvPr id="315" name="Google Shape;315;g1feeb1fc643_15_77"/>
          <p:cNvCxnSpPr/>
          <p:nvPr/>
        </p:nvCxnSpPr>
        <p:spPr>
          <a:xfrm>
            <a:off x="7682725" y="5262288"/>
            <a:ext cx="3312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g1feeb1fc643_15_77"/>
          <p:cNvSpPr txBox="1"/>
          <p:nvPr/>
        </p:nvSpPr>
        <p:spPr>
          <a:xfrm>
            <a:off x="7918825" y="5416213"/>
            <a:ext cx="2839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DataBase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(사용자 운동기록)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317" name="Google Shape;317;g1feeb1fc643_15_77"/>
          <p:cNvPicPr preferRelativeResize="0"/>
          <p:nvPr/>
        </p:nvPicPr>
        <p:blipFill rotWithShape="1">
          <a:blip r:embed="rId6">
            <a:alphaModFix amt="69000"/>
          </a:blip>
          <a:srcRect b="0" l="0" r="0" t="0"/>
          <a:stretch/>
        </p:blipFill>
        <p:spPr>
          <a:xfrm flipH="1">
            <a:off x="1618350" y="6750067"/>
            <a:ext cx="705975" cy="14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feeb1fc643_15_77"/>
          <p:cNvSpPr/>
          <p:nvPr/>
        </p:nvSpPr>
        <p:spPr>
          <a:xfrm flipH="1" rot="10800000">
            <a:off x="2051425" y="5666450"/>
            <a:ext cx="258300" cy="8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feeb1fc643_15_77"/>
          <p:cNvSpPr/>
          <p:nvPr/>
        </p:nvSpPr>
        <p:spPr>
          <a:xfrm>
            <a:off x="7802903" y="3401838"/>
            <a:ext cx="1444200" cy="1762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좌표값 딥러닝 연산</a:t>
            </a:r>
            <a:endParaRPr b="1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320" name="Google Shape;320;g1feeb1fc643_15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4286" y="3535138"/>
            <a:ext cx="1561425" cy="10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feeb1fc643_15_77"/>
          <p:cNvSpPr/>
          <p:nvPr/>
        </p:nvSpPr>
        <p:spPr>
          <a:xfrm>
            <a:off x="2602250" y="5571600"/>
            <a:ext cx="437400" cy="1308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촬영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22" name="Google Shape;322;g1feeb1fc643_15_77"/>
          <p:cNvSpPr/>
          <p:nvPr/>
        </p:nvSpPr>
        <p:spPr>
          <a:xfrm flipH="1" rot="-5400000">
            <a:off x="3211615" y="6745693"/>
            <a:ext cx="258300" cy="1142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feeb1fc643_15_77"/>
          <p:cNvSpPr/>
          <p:nvPr/>
        </p:nvSpPr>
        <p:spPr>
          <a:xfrm>
            <a:off x="8458450" y="6577700"/>
            <a:ext cx="2015700" cy="1176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4" name="Google Shape;324;g1feeb1fc643_15_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1875" y="6620952"/>
            <a:ext cx="1928700" cy="111518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5" name="Google Shape;325;g1feeb1fc643_15_77"/>
          <p:cNvSpPr/>
          <p:nvPr/>
        </p:nvSpPr>
        <p:spPr>
          <a:xfrm>
            <a:off x="2617325" y="7436375"/>
            <a:ext cx="1843200" cy="413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실시간 영상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26" name="Google Shape;326;g1feeb1fc643_15_77"/>
          <p:cNvSpPr/>
          <p:nvPr/>
        </p:nvSpPr>
        <p:spPr>
          <a:xfrm>
            <a:off x="4344575" y="4440900"/>
            <a:ext cx="1444200" cy="299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7" name="Google Shape;327;g1feeb1fc643_15_77"/>
          <p:cNvSpPr/>
          <p:nvPr/>
        </p:nvSpPr>
        <p:spPr>
          <a:xfrm>
            <a:off x="5931525" y="4440925"/>
            <a:ext cx="1444200" cy="299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8" name="Google Shape;328;g1feeb1fc643_15_77"/>
          <p:cNvPicPr preferRelativeResize="0"/>
          <p:nvPr/>
        </p:nvPicPr>
        <p:blipFill>
          <a:blip r:embed="rId9">
            <a:alphaModFix amt="71000"/>
          </a:blip>
          <a:stretch>
            <a:fillRect/>
          </a:stretch>
        </p:blipFill>
        <p:spPr>
          <a:xfrm>
            <a:off x="6037886" y="5732900"/>
            <a:ext cx="1291950" cy="12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feeb1fc643_15_77"/>
          <p:cNvPicPr preferRelativeResize="0"/>
          <p:nvPr/>
        </p:nvPicPr>
        <p:blipFill>
          <a:blip r:embed="rId10">
            <a:alphaModFix amt="67000"/>
          </a:blip>
          <a:stretch>
            <a:fillRect/>
          </a:stretch>
        </p:blipFill>
        <p:spPr>
          <a:xfrm>
            <a:off x="6007638" y="4440925"/>
            <a:ext cx="1291974" cy="12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feeb1fc643_15_77"/>
          <p:cNvPicPr preferRelativeResize="0"/>
          <p:nvPr/>
        </p:nvPicPr>
        <p:blipFill>
          <a:blip r:embed="rId11">
            <a:alphaModFix amt="69000"/>
          </a:blip>
          <a:stretch>
            <a:fillRect/>
          </a:stretch>
        </p:blipFill>
        <p:spPr>
          <a:xfrm>
            <a:off x="4418626" y="5364550"/>
            <a:ext cx="1291950" cy="9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feeb1fc643_15_77"/>
          <p:cNvSpPr/>
          <p:nvPr/>
        </p:nvSpPr>
        <p:spPr>
          <a:xfrm rot="5400000">
            <a:off x="4749525" y="1555825"/>
            <a:ext cx="413400" cy="5346600"/>
          </a:xfrm>
          <a:prstGeom prst="upArrow">
            <a:avLst>
              <a:gd fmla="val 35196" name="adj1"/>
              <a:gd fmla="val 50000" name="adj2"/>
            </a:avLst>
          </a:prstGeom>
          <a:solidFill>
            <a:schemeClr val="accent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feeb1fc643_15_77"/>
          <p:cNvSpPr txBox="1"/>
          <p:nvPr/>
        </p:nvSpPr>
        <p:spPr>
          <a:xfrm>
            <a:off x="4664875" y="6422225"/>
            <a:ext cx="8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feeb1fc643_15_77"/>
          <p:cNvSpPr/>
          <p:nvPr/>
        </p:nvSpPr>
        <p:spPr>
          <a:xfrm rot="-5400000">
            <a:off x="7730022" y="6802125"/>
            <a:ext cx="258300" cy="79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feeb1fc643_15_77"/>
          <p:cNvSpPr txBox="1"/>
          <p:nvPr/>
        </p:nvSpPr>
        <p:spPr>
          <a:xfrm>
            <a:off x="6013500" y="6946425"/>
            <a:ext cx="129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Yeon Sung"/>
                <a:ea typeface="Yeon Sung"/>
                <a:cs typeface="Yeon Sung"/>
                <a:sym typeface="Yeon Sung"/>
              </a:rPr>
              <a:t>운동기록 시각화</a:t>
            </a:r>
            <a:endParaRPr b="1" sz="17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35" name="Google Shape;335;g1feeb1fc643_15_77"/>
          <p:cNvSpPr txBox="1"/>
          <p:nvPr/>
        </p:nvSpPr>
        <p:spPr>
          <a:xfrm>
            <a:off x="4433675" y="6921225"/>
            <a:ext cx="129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Yeon Sung"/>
                <a:ea typeface="Yeon Sung"/>
                <a:cs typeface="Yeon Sung"/>
                <a:sym typeface="Yeon Sung"/>
              </a:rPr>
              <a:t>운동영상 확인</a:t>
            </a:r>
            <a:endParaRPr b="1" sz="17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36" name="Google Shape;336;g1feeb1fc643_15_77"/>
          <p:cNvSpPr/>
          <p:nvPr/>
        </p:nvSpPr>
        <p:spPr>
          <a:xfrm>
            <a:off x="3310575" y="3632850"/>
            <a:ext cx="2727300" cy="494700"/>
          </a:xfrm>
          <a:prstGeom prst="roundRect">
            <a:avLst>
              <a:gd fmla="val 16667" name="adj"/>
            </a:avLst>
          </a:prstGeom>
          <a:solidFill>
            <a:srgbClr val="FF5E4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특징점 </a:t>
            </a: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좌</a:t>
            </a: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표 + 영상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37" name="Google Shape;337;g1feeb1fc643_15_77"/>
          <p:cNvSpPr/>
          <p:nvPr/>
        </p:nvSpPr>
        <p:spPr>
          <a:xfrm flipH="1" rot="10800000">
            <a:off x="9159425" y="4851600"/>
            <a:ext cx="308700" cy="740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feeb1fc643_15_77"/>
          <p:cNvSpPr/>
          <p:nvPr/>
        </p:nvSpPr>
        <p:spPr>
          <a:xfrm>
            <a:off x="9527550" y="4974300"/>
            <a:ext cx="1643400" cy="494700"/>
          </a:xfrm>
          <a:prstGeom prst="roundRect">
            <a:avLst>
              <a:gd fmla="val 16667" name="adj"/>
            </a:avLst>
          </a:prstGeom>
          <a:solidFill>
            <a:srgbClr val="FF5E4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Good/Bad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339" name="Google Shape;339;g1feeb1fc643_15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8775" y="2904100"/>
            <a:ext cx="1444200" cy="108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feeb1fc643_15_77"/>
          <p:cNvSpPr/>
          <p:nvPr/>
        </p:nvSpPr>
        <p:spPr>
          <a:xfrm rot="10800000">
            <a:off x="915275" y="2232900"/>
            <a:ext cx="6921900" cy="1974600"/>
          </a:xfrm>
          <a:prstGeom prst="bentUpArrow">
            <a:avLst>
              <a:gd fmla="val 7927" name="adj1"/>
              <a:gd fmla="val 14792" name="adj2"/>
              <a:gd fmla="val 18776" name="adj3"/>
            </a:avLst>
          </a:prstGeom>
          <a:solidFill>
            <a:schemeClr val="accent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feeb1fc643_15_77"/>
          <p:cNvSpPr/>
          <p:nvPr/>
        </p:nvSpPr>
        <p:spPr>
          <a:xfrm flipH="1">
            <a:off x="7918825" y="2409577"/>
            <a:ext cx="308700" cy="1077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feeb1fc643_15_77"/>
          <p:cNvSpPr/>
          <p:nvPr/>
        </p:nvSpPr>
        <p:spPr>
          <a:xfrm>
            <a:off x="1742900" y="5732850"/>
            <a:ext cx="258300" cy="8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feeb1fc643_15_77"/>
          <p:cNvSpPr/>
          <p:nvPr/>
        </p:nvSpPr>
        <p:spPr>
          <a:xfrm>
            <a:off x="1121375" y="5571600"/>
            <a:ext cx="437400" cy="1308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음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성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44" name="Google Shape;344;g1feeb1fc643_15_77"/>
          <p:cNvSpPr/>
          <p:nvPr/>
        </p:nvSpPr>
        <p:spPr>
          <a:xfrm>
            <a:off x="1149638" y="1630975"/>
            <a:ext cx="1643400" cy="494700"/>
          </a:xfrm>
          <a:prstGeom prst="roundRect">
            <a:avLst>
              <a:gd fmla="val 16667" name="adj"/>
            </a:avLst>
          </a:prstGeom>
          <a:solidFill>
            <a:srgbClr val="FF5E4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Good/Bad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1feeb1fc643_15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13" y="427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feeb1fc643_15_35"/>
          <p:cNvSpPr txBox="1"/>
          <p:nvPr/>
        </p:nvSpPr>
        <p:spPr>
          <a:xfrm>
            <a:off x="883440" y="504703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시스템 구성도(음성)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51" name="Google Shape;351;g1feeb1fc643_15_35"/>
          <p:cNvSpPr/>
          <p:nvPr/>
        </p:nvSpPr>
        <p:spPr>
          <a:xfrm>
            <a:off x="4083125" y="2284250"/>
            <a:ext cx="7087800" cy="5904600"/>
          </a:xfrm>
          <a:prstGeom prst="roundRect">
            <a:avLst>
              <a:gd fmla="val 5049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g1feeb1fc643_15_35"/>
          <p:cNvGrpSpPr/>
          <p:nvPr/>
        </p:nvGrpSpPr>
        <p:grpSpPr>
          <a:xfrm>
            <a:off x="1325342" y="4239230"/>
            <a:ext cx="1291982" cy="1176998"/>
            <a:chOff x="1314089" y="4263769"/>
            <a:chExt cx="2613232" cy="2251335"/>
          </a:xfrm>
        </p:grpSpPr>
        <p:pic>
          <p:nvPicPr>
            <p:cNvPr id="353" name="Google Shape;353;g1feeb1fc643_15_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10881" y="4263769"/>
              <a:ext cx="1019648" cy="101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g1feeb1fc643_15_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4089" y="5045161"/>
              <a:ext cx="2613232" cy="14699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g1feeb1fc643_15_35"/>
          <p:cNvSpPr/>
          <p:nvPr/>
        </p:nvSpPr>
        <p:spPr>
          <a:xfrm>
            <a:off x="4232375" y="2631750"/>
            <a:ext cx="3312000" cy="5261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g1feeb1fc643_15_35"/>
          <p:cNvSpPr txBox="1"/>
          <p:nvPr/>
        </p:nvSpPr>
        <p:spPr>
          <a:xfrm>
            <a:off x="4729013" y="2631750"/>
            <a:ext cx="2318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프론트엔드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(사용자 page)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57" name="Google Shape;357;g1feeb1fc643_15_35"/>
          <p:cNvSpPr/>
          <p:nvPr/>
        </p:nvSpPr>
        <p:spPr>
          <a:xfrm>
            <a:off x="7682725" y="2631738"/>
            <a:ext cx="3312000" cy="5261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" name="Google Shape;358;g1feeb1fc643_15_35"/>
          <p:cNvSpPr txBox="1"/>
          <p:nvPr/>
        </p:nvSpPr>
        <p:spPr>
          <a:xfrm>
            <a:off x="7918825" y="2672375"/>
            <a:ext cx="2839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백엔드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</p:txBody>
      </p:sp>
      <p:cxnSp>
        <p:nvCxnSpPr>
          <p:cNvPr id="359" name="Google Shape;359;g1feeb1fc643_15_35"/>
          <p:cNvCxnSpPr/>
          <p:nvPr/>
        </p:nvCxnSpPr>
        <p:spPr>
          <a:xfrm>
            <a:off x="7682725" y="5262288"/>
            <a:ext cx="33120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g1feeb1fc643_15_35"/>
          <p:cNvSpPr txBox="1"/>
          <p:nvPr/>
        </p:nvSpPr>
        <p:spPr>
          <a:xfrm>
            <a:off x="7918825" y="5416213"/>
            <a:ext cx="2839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DataBase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Yeon Sung"/>
                <a:ea typeface="Yeon Sung"/>
                <a:cs typeface="Yeon Sung"/>
                <a:sym typeface="Yeon Sung"/>
              </a:rPr>
              <a:t>(사용자 운동기록)</a:t>
            </a:r>
            <a:endParaRPr sz="2900"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361" name="Google Shape;361;g1feeb1fc643_15_35"/>
          <p:cNvPicPr preferRelativeResize="0"/>
          <p:nvPr/>
        </p:nvPicPr>
        <p:blipFill rotWithShape="1">
          <a:blip r:embed="rId6">
            <a:alphaModFix amt="68000"/>
          </a:blip>
          <a:srcRect b="0" l="0" r="0" t="0"/>
          <a:stretch/>
        </p:blipFill>
        <p:spPr>
          <a:xfrm flipH="1">
            <a:off x="1618350" y="6750067"/>
            <a:ext cx="705975" cy="14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feeb1fc643_15_35"/>
          <p:cNvSpPr/>
          <p:nvPr/>
        </p:nvSpPr>
        <p:spPr>
          <a:xfrm>
            <a:off x="1568975" y="5567900"/>
            <a:ext cx="258300" cy="1246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g1feeb1fc643_15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550" y="1541438"/>
            <a:ext cx="2939151" cy="165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feeb1fc643_15_35"/>
          <p:cNvSpPr/>
          <p:nvPr/>
        </p:nvSpPr>
        <p:spPr>
          <a:xfrm>
            <a:off x="9395428" y="3401825"/>
            <a:ext cx="1444200" cy="1762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사용자 의도 파악</a:t>
            </a:r>
            <a:endParaRPr b="1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65" name="Google Shape;365;g1feeb1fc643_15_35"/>
          <p:cNvSpPr/>
          <p:nvPr/>
        </p:nvSpPr>
        <p:spPr>
          <a:xfrm>
            <a:off x="997625" y="5567900"/>
            <a:ext cx="437400" cy="1308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음성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66" name="Google Shape;366;g1feeb1fc643_15_35"/>
          <p:cNvSpPr/>
          <p:nvPr/>
        </p:nvSpPr>
        <p:spPr>
          <a:xfrm>
            <a:off x="1568975" y="3303575"/>
            <a:ext cx="258300" cy="826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feeb1fc643_15_35"/>
          <p:cNvSpPr/>
          <p:nvPr/>
        </p:nvSpPr>
        <p:spPr>
          <a:xfrm>
            <a:off x="1943200" y="3503775"/>
            <a:ext cx="1142100" cy="494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음성파일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68" name="Google Shape;368;g1feeb1fc643_15_35"/>
          <p:cNvSpPr/>
          <p:nvPr/>
        </p:nvSpPr>
        <p:spPr>
          <a:xfrm>
            <a:off x="8458450" y="6577700"/>
            <a:ext cx="2015700" cy="11769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9" name="Google Shape;369;g1feeb1fc643_15_35"/>
          <p:cNvPicPr preferRelativeResize="0"/>
          <p:nvPr/>
        </p:nvPicPr>
        <p:blipFill>
          <a:blip r:embed="rId8">
            <a:alphaModFix amt="69000"/>
          </a:blip>
          <a:stretch>
            <a:fillRect/>
          </a:stretch>
        </p:blipFill>
        <p:spPr>
          <a:xfrm>
            <a:off x="8461875" y="6620952"/>
            <a:ext cx="1928700" cy="111518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0" name="Google Shape;370;g1feeb1fc643_15_35"/>
          <p:cNvSpPr/>
          <p:nvPr/>
        </p:nvSpPr>
        <p:spPr>
          <a:xfrm>
            <a:off x="2715825" y="2380288"/>
            <a:ext cx="1142100" cy="494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음성파일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371" name="Google Shape;371;g1feeb1fc643_15_35"/>
          <p:cNvPicPr preferRelativeResize="0"/>
          <p:nvPr/>
        </p:nvPicPr>
        <p:blipFill>
          <a:blip r:embed="rId9">
            <a:alphaModFix amt="99000"/>
          </a:blip>
          <a:stretch>
            <a:fillRect/>
          </a:stretch>
        </p:blipFill>
        <p:spPr>
          <a:xfrm>
            <a:off x="9471538" y="3437400"/>
            <a:ext cx="1291975" cy="66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feeb1fc643_15_35"/>
          <p:cNvSpPr/>
          <p:nvPr/>
        </p:nvSpPr>
        <p:spPr>
          <a:xfrm>
            <a:off x="4344575" y="4440900"/>
            <a:ext cx="1444200" cy="299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g1feeb1fc643_15_35"/>
          <p:cNvSpPr/>
          <p:nvPr/>
        </p:nvSpPr>
        <p:spPr>
          <a:xfrm>
            <a:off x="5931525" y="4440925"/>
            <a:ext cx="1444200" cy="299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g1feeb1fc643_15_35"/>
          <p:cNvSpPr/>
          <p:nvPr/>
        </p:nvSpPr>
        <p:spPr>
          <a:xfrm flipH="1" rot="10800000">
            <a:off x="2791600" y="1985950"/>
            <a:ext cx="7606200" cy="1525200"/>
          </a:xfrm>
          <a:prstGeom prst="bentUpArrow">
            <a:avLst>
              <a:gd fmla="val 7927" name="adj1"/>
              <a:gd fmla="val 14792" name="adj2"/>
              <a:gd fmla="val 18776" name="adj3"/>
            </a:avLst>
          </a:prstGeom>
          <a:solidFill>
            <a:schemeClr val="accent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g1feeb1fc643_15_35"/>
          <p:cNvPicPr preferRelativeResize="0"/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>
            <a:off x="6037886" y="5732900"/>
            <a:ext cx="1291950" cy="12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feeb1fc643_15_35"/>
          <p:cNvPicPr preferRelativeResize="0"/>
          <p:nvPr/>
        </p:nvPicPr>
        <p:blipFill>
          <a:blip r:embed="rId11">
            <a:alphaModFix amt="62000"/>
          </a:blip>
          <a:stretch>
            <a:fillRect/>
          </a:stretch>
        </p:blipFill>
        <p:spPr>
          <a:xfrm>
            <a:off x="6007638" y="4440925"/>
            <a:ext cx="1291974" cy="12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feeb1fc643_15_35"/>
          <p:cNvPicPr preferRelativeResize="0"/>
          <p:nvPr/>
        </p:nvPicPr>
        <p:blipFill>
          <a:blip r:embed="rId12">
            <a:alphaModFix amt="69000"/>
          </a:blip>
          <a:stretch>
            <a:fillRect/>
          </a:stretch>
        </p:blipFill>
        <p:spPr>
          <a:xfrm>
            <a:off x="4418626" y="5364550"/>
            <a:ext cx="1291950" cy="9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feeb1fc643_15_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40225" y="4140175"/>
            <a:ext cx="1051574" cy="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feeb1fc643_15_35"/>
          <p:cNvSpPr txBox="1"/>
          <p:nvPr/>
        </p:nvSpPr>
        <p:spPr>
          <a:xfrm>
            <a:off x="4664875" y="6422225"/>
            <a:ext cx="8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feeb1fc643_15_35"/>
          <p:cNvSpPr txBox="1"/>
          <p:nvPr/>
        </p:nvSpPr>
        <p:spPr>
          <a:xfrm>
            <a:off x="6013500" y="6946425"/>
            <a:ext cx="129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Yeon Sung"/>
                <a:ea typeface="Yeon Sung"/>
                <a:cs typeface="Yeon Sung"/>
                <a:sym typeface="Yeon Sung"/>
              </a:rPr>
              <a:t>운동기록 시각화</a:t>
            </a:r>
            <a:endParaRPr b="1" sz="17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81" name="Google Shape;381;g1feeb1fc643_15_35"/>
          <p:cNvSpPr txBox="1"/>
          <p:nvPr/>
        </p:nvSpPr>
        <p:spPr>
          <a:xfrm>
            <a:off x="4433675" y="6921225"/>
            <a:ext cx="129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Yeon Sung"/>
                <a:ea typeface="Yeon Sung"/>
                <a:cs typeface="Yeon Sung"/>
                <a:sym typeface="Yeon Sung"/>
              </a:rPr>
              <a:t>운동영상 확인</a:t>
            </a:r>
            <a:endParaRPr b="1" sz="17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82" name="Google Shape;382;g1feeb1fc643_15_35"/>
          <p:cNvSpPr/>
          <p:nvPr/>
        </p:nvSpPr>
        <p:spPr>
          <a:xfrm>
            <a:off x="5768074" y="3709050"/>
            <a:ext cx="1444200" cy="494700"/>
          </a:xfrm>
          <a:prstGeom prst="roundRect">
            <a:avLst>
              <a:gd fmla="val 16667" name="adj"/>
            </a:avLst>
          </a:prstGeom>
          <a:solidFill>
            <a:srgbClr val="FF5E4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명령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83" name="Google Shape;383;g1feeb1fc643_15_35"/>
          <p:cNvSpPr/>
          <p:nvPr/>
        </p:nvSpPr>
        <p:spPr>
          <a:xfrm flipH="1" rot="-5400000">
            <a:off x="5873350" y="964350"/>
            <a:ext cx="392100" cy="6799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1feeb1fc643_6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13" y="427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feeb1fc643_6_153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하드웨어 스펙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90" name="Google Shape;390;g1feeb1fc643_6_153"/>
          <p:cNvSpPr/>
          <p:nvPr/>
        </p:nvSpPr>
        <p:spPr>
          <a:xfrm>
            <a:off x="5575700" y="2814625"/>
            <a:ext cx="5482800" cy="5447100"/>
          </a:xfrm>
          <a:prstGeom prst="roundRect">
            <a:avLst>
              <a:gd fmla="val 5049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391" name="Google Shape;391;g1feeb1fc643_6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883" y="3510733"/>
            <a:ext cx="4064750" cy="300573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feeb1fc643_6_153"/>
          <p:cNvSpPr txBox="1"/>
          <p:nvPr/>
        </p:nvSpPr>
        <p:spPr>
          <a:xfrm>
            <a:off x="1392050" y="6194988"/>
            <a:ext cx="381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Yeon Sung"/>
                <a:ea typeface="Yeon Sung"/>
                <a:cs typeface="Yeon Sung"/>
                <a:sym typeface="Yeon Sung"/>
              </a:rPr>
              <a:t>Coral Dev Board</a:t>
            </a:r>
            <a:endParaRPr sz="25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393" name="Google Shape;393;g1feeb1fc643_6_153"/>
          <p:cNvSpPr/>
          <p:nvPr/>
        </p:nvSpPr>
        <p:spPr>
          <a:xfrm>
            <a:off x="5916275" y="3085425"/>
            <a:ext cx="4820700" cy="95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Debian 계열의</a:t>
            </a:r>
            <a:r>
              <a:rPr b="1" lang="en-US" sz="24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단일 보드 컴퓨터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394" name="Google Shape;394;g1feeb1fc643_6_153"/>
          <p:cNvGrpSpPr/>
          <p:nvPr/>
        </p:nvGrpSpPr>
        <p:grpSpPr>
          <a:xfrm>
            <a:off x="5906750" y="7018500"/>
            <a:ext cx="4820700" cy="954300"/>
            <a:chOff x="5916275" y="4345125"/>
            <a:chExt cx="4820700" cy="954300"/>
          </a:xfrm>
        </p:grpSpPr>
        <p:sp>
          <p:nvSpPr>
            <p:cNvPr id="395" name="Google Shape;395;g1feeb1fc643_6_153"/>
            <p:cNvSpPr/>
            <p:nvPr/>
          </p:nvSpPr>
          <p:spPr>
            <a:xfrm>
              <a:off x="5916275" y="4345125"/>
              <a:ext cx="4820700" cy="9543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Yeon Sung"/>
                  <a:ea typeface="Yeon Sung"/>
                  <a:cs typeface="Yeon Sung"/>
                  <a:sym typeface="Yeon Sung"/>
                </a:rPr>
                <a:t>FPS           Latency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96" name="Google Shape;396;g1feeb1fc643_6_153"/>
            <p:cNvSpPr/>
            <p:nvPr/>
          </p:nvSpPr>
          <p:spPr>
            <a:xfrm>
              <a:off x="7580725" y="4581225"/>
              <a:ext cx="339300" cy="482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97" name="Google Shape;397;g1feeb1fc643_6_153"/>
            <p:cNvSpPr/>
            <p:nvPr/>
          </p:nvSpPr>
          <p:spPr>
            <a:xfrm flipH="1" rot="10800000">
              <a:off x="9769075" y="4581225"/>
              <a:ext cx="339300" cy="482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4A86E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398" name="Google Shape;398;g1feeb1fc643_6_153"/>
          <p:cNvSpPr/>
          <p:nvPr/>
        </p:nvSpPr>
        <p:spPr>
          <a:xfrm>
            <a:off x="5906750" y="4396450"/>
            <a:ext cx="4820700" cy="95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EdgeTPU 탑재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9" name="Google Shape;399;g1feeb1fc643_6_153"/>
          <p:cNvSpPr/>
          <p:nvPr/>
        </p:nvSpPr>
        <p:spPr>
          <a:xfrm>
            <a:off x="5906750" y="5707475"/>
            <a:ext cx="4820700" cy="95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저전력 &amp; 고속으로 ML 추론 가능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0" name="Google Shape;400;g1feeb1fc643_6_153"/>
          <p:cNvSpPr txBox="1"/>
          <p:nvPr/>
        </p:nvSpPr>
        <p:spPr>
          <a:xfrm>
            <a:off x="377900" y="7617900"/>
            <a:ext cx="584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Yeon Sung"/>
                <a:ea typeface="Yeon Sung"/>
                <a:cs typeface="Yeon Sung"/>
                <a:sym typeface="Yeon Sung"/>
              </a:rPr>
              <a:t>※ EdgeTpu : 데이터 분석, 딥러닝용 NPU를 </a:t>
            </a:r>
            <a:endParaRPr sz="20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Yeon Sung"/>
                <a:ea typeface="Yeon Sung"/>
                <a:cs typeface="Yeon Sung"/>
                <a:sym typeface="Yeon Sung"/>
              </a:rPr>
              <a:t>모아놓은 하드웨어(TPU)의 경량화된 장치</a:t>
            </a:r>
            <a:endParaRPr sz="2000"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feeb1fc643_1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13" y="427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feeb1fc643_1_64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하드웨어</a:t>
            </a: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 구성도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07" name="Google Shape;407;g1feeb1fc643_1_64"/>
          <p:cNvSpPr/>
          <p:nvPr/>
        </p:nvSpPr>
        <p:spPr>
          <a:xfrm>
            <a:off x="1072800" y="2309800"/>
            <a:ext cx="9985800" cy="6184200"/>
          </a:xfrm>
          <a:prstGeom prst="roundRect">
            <a:avLst>
              <a:gd fmla="val 5049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feeb1fc643_1_64"/>
          <p:cNvSpPr/>
          <p:nvPr/>
        </p:nvSpPr>
        <p:spPr>
          <a:xfrm>
            <a:off x="1270625" y="4024800"/>
            <a:ext cx="1928700" cy="1246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디바이스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\ 주변장치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409" name="Google Shape;409;g1feeb1fc643_1_64"/>
          <p:cNvSpPr/>
          <p:nvPr/>
        </p:nvSpPr>
        <p:spPr>
          <a:xfrm>
            <a:off x="1270625" y="2504688"/>
            <a:ext cx="1928700" cy="1246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클라우드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410" name="Google Shape;410;g1feeb1fc643_1_64"/>
          <p:cNvSpPr/>
          <p:nvPr/>
        </p:nvSpPr>
        <p:spPr>
          <a:xfrm>
            <a:off x="1270625" y="7123088"/>
            <a:ext cx="1928700" cy="1246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데이터 수집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\ 액츄에이터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11" name="Google Shape;411;g1feeb1fc643_1_64"/>
          <p:cNvSpPr/>
          <p:nvPr/>
        </p:nvSpPr>
        <p:spPr>
          <a:xfrm>
            <a:off x="1270625" y="5609763"/>
            <a:ext cx="1928700" cy="1246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인터페이스</a:t>
            </a:r>
            <a:endParaRPr sz="1700">
              <a:solidFill>
                <a:schemeClr val="dk2"/>
              </a:solidFill>
            </a:endParaRPr>
          </a:p>
        </p:txBody>
      </p:sp>
      <p:cxnSp>
        <p:nvCxnSpPr>
          <p:cNvPr id="412" name="Google Shape;412;g1feeb1fc643_1_64"/>
          <p:cNvCxnSpPr/>
          <p:nvPr/>
        </p:nvCxnSpPr>
        <p:spPr>
          <a:xfrm flipH="1" rot="10800000">
            <a:off x="1218000" y="3832500"/>
            <a:ext cx="9733500" cy="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g1feeb1fc643_1_64"/>
          <p:cNvCxnSpPr/>
          <p:nvPr/>
        </p:nvCxnSpPr>
        <p:spPr>
          <a:xfrm flipH="1" rot="10800000">
            <a:off x="1194425" y="5375738"/>
            <a:ext cx="9733500" cy="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g1feeb1fc643_1_64"/>
          <p:cNvCxnSpPr/>
          <p:nvPr/>
        </p:nvCxnSpPr>
        <p:spPr>
          <a:xfrm flipH="1" rot="10800000">
            <a:off x="1194425" y="6918988"/>
            <a:ext cx="9733500" cy="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g1feeb1fc643_1_64"/>
          <p:cNvSpPr/>
          <p:nvPr/>
        </p:nvSpPr>
        <p:spPr>
          <a:xfrm>
            <a:off x="3683850" y="5550825"/>
            <a:ext cx="1552500" cy="124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카메라 </a:t>
            </a:r>
            <a:endParaRPr b="1" sz="22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인터페이스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" name="Google Shape;416;g1feeb1fc643_1_64"/>
          <p:cNvSpPr/>
          <p:nvPr/>
        </p:nvSpPr>
        <p:spPr>
          <a:xfrm>
            <a:off x="3683850" y="7094075"/>
            <a:ext cx="2156400" cy="124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Camera &amp; Microphone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7" name="Google Shape;417;g1feeb1fc643_1_64"/>
          <p:cNvSpPr/>
          <p:nvPr/>
        </p:nvSpPr>
        <p:spPr>
          <a:xfrm>
            <a:off x="6045353" y="7123100"/>
            <a:ext cx="2156400" cy="124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초음파 센서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g1feeb1fc643_1_64"/>
          <p:cNvSpPr/>
          <p:nvPr/>
        </p:nvSpPr>
        <p:spPr>
          <a:xfrm>
            <a:off x="8406855" y="7094075"/>
            <a:ext cx="2156400" cy="124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DC &amp; 서보</a:t>
            </a:r>
            <a:endParaRPr b="1" sz="22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모터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9" name="Google Shape;419;g1feeb1fc643_1_64"/>
          <p:cNvSpPr/>
          <p:nvPr/>
        </p:nvSpPr>
        <p:spPr>
          <a:xfrm>
            <a:off x="3683850" y="2504700"/>
            <a:ext cx="2156400" cy="124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AWS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g1feeb1fc643_1_64"/>
          <p:cNvSpPr/>
          <p:nvPr/>
        </p:nvSpPr>
        <p:spPr>
          <a:xfrm>
            <a:off x="3683850" y="3996250"/>
            <a:ext cx="2156400" cy="124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Coral Dev Board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g1feeb1fc643_1_64"/>
          <p:cNvSpPr/>
          <p:nvPr/>
        </p:nvSpPr>
        <p:spPr>
          <a:xfrm>
            <a:off x="6040014" y="4007588"/>
            <a:ext cx="2156400" cy="124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스피커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2" name="Google Shape;422;g1feeb1fc643_1_64"/>
          <p:cNvSpPr/>
          <p:nvPr/>
        </p:nvSpPr>
        <p:spPr>
          <a:xfrm>
            <a:off x="5484075" y="5550825"/>
            <a:ext cx="1552500" cy="124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모터</a:t>
            </a:r>
            <a:endParaRPr b="1" sz="22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드라이버</a:t>
            </a:r>
            <a:endParaRPr b="1" sz="22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23" name="Google Shape;423;g1feeb1fc643_1_64"/>
          <p:cNvSpPr/>
          <p:nvPr/>
        </p:nvSpPr>
        <p:spPr>
          <a:xfrm>
            <a:off x="7221200" y="5562163"/>
            <a:ext cx="1552500" cy="124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UDP 기반</a:t>
            </a:r>
            <a:endParaRPr b="1" sz="22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영상 송수신</a:t>
            </a:r>
            <a:endParaRPr b="1" sz="22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24" name="Google Shape;424;g1feeb1fc643_1_64"/>
          <p:cNvSpPr/>
          <p:nvPr/>
        </p:nvSpPr>
        <p:spPr>
          <a:xfrm>
            <a:off x="8980925" y="5550813"/>
            <a:ext cx="1552500" cy="124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I/O 기반</a:t>
            </a:r>
            <a:endParaRPr b="1" sz="22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통신 &amp; 제어</a:t>
            </a:r>
            <a:endParaRPr b="1" sz="22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1feeb1fc643_6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13" y="427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feeb1fc643_6_112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소프트웨어</a:t>
            </a: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 구성도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31" name="Google Shape;431;g1feeb1fc643_6_112"/>
          <p:cNvSpPr/>
          <p:nvPr/>
        </p:nvSpPr>
        <p:spPr>
          <a:xfrm>
            <a:off x="1072800" y="2309800"/>
            <a:ext cx="9985800" cy="6184200"/>
          </a:xfrm>
          <a:prstGeom prst="roundRect">
            <a:avLst>
              <a:gd fmla="val 5049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feeb1fc643_6_112"/>
          <p:cNvSpPr/>
          <p:nvPr/>
        </p:nvSpPr>
        <p:spPr>
          <a:xfrm>
            <a:off x="1270625" y="3858074"/>
            <a:ext cx="1928700" cy="922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웹 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\ 플랫폼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33" name="Google Shape;433;g1feeb1fc643_6_112"/>
          <p:cNvSpPr/>
          <p:nvPr/>
        </p:nvSpPr>
        <p:spPr>
          <a:xfrm>
            <a:off x="1270625" y="2665471"/>
            <a:ext cx="1928700" cy="922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OS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434" name="Google Shape;434;g1feeb1fc643_6_112"/>
          <p:cNvSpPr/>
          <p:nvPr/>
        </p:nvSpPr>
        <p:spPr>
          <a:xfrm>
            <a:off x="1270625" y="6226802"/>
            <a:ext cx="1928700" cy="922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AI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35" name="Google Shape;435;g1feeb1fc643_6_112"/>
          <p:cNvSpPr/>
          <p:nvPr/>
        </p:nvSpPr>
        <p:spPr>
          <a:xfrm>
            <a:off x="1283725" y="5063422"/>
            <a:ext cx="1928700" cy="922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DB</a:t>
            </a:r>
            <a:endParaRPr sz="1700">
              <a:solidFill>
                <a:schemeClr val="dk2"/>
              </a:solidFill>
            </a:endParaRPr>
          </a:p>
        </p:txBody>
      </p:sp>
      <p:cxnSp>
        <p:nvCxnSpPr>
          <p:cNvPr id="436" name="Google Shape;436;g1feeb1fc643_6_112"/>
          <p:cNvCxnSpPr/>
          <p:nvPr/>
        </p:nvCxnSpPr>
        <p:spPr>
          <a:xfrm flipH="1" rot="10800000">
            <a:off x="1218000" y="4899300"/>
            <a:ext cx="9733500" cy="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g1feeb1fc643_6_112"/>
          <p:cNvCxnSpPr/>
          <p:nvPr/>
        </p:nvCxnSpPr>
        <p:spPr>
          <a:xfrm flipH="1" rot="10800000">
            <a:off x="1194425" y="6061538"/>
            <a:ext cx="9733500" cy="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g1feeb1fc643_6_112"/>
          <p:cNvCxnSpPr/>
          <p:nvPr/>
        </p:nvCxnSpPr>
        <p:spPr>
          <a:xfrm flipH="1" rot="10800000">
            <a:off x="1194425" y="7223788"/>
            <a:ext cx="9733500" cy="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g1feeb1fc643_6_112"/>
          <p:cNvSpPr/>
          <p:nvPr/>
        </p:nvSpPr>
        <p:spPr>
          <a:xfrm>
            <a:off x="3683854" y="5063432"/>
            <a:ext cx="2156400" cy="92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SQLite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0" name="Google Shape;440;g1feeb1fc643_6_112"/>
          <p:cNvSpPr/>
          <p:nvPr/>
        </p:nvSpPr>
        <p:spPr>
          <a:xfrm>
            <a:off x="6033985" y="5063432"/>
            <a:ext cx="2156400" cy="92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로컬 디스크</a:t>
            </a:r>
            <a:endParaRPr b="1" sz="22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41" name="Google Shape;441;g1feeb1fc643_6_112"/>
          <p:cNvSpPr/>
          <p:nvPr/>
        </p:nvSpPr>
        <p:spPr>
          <a:xfrm>
            <a:off x="3683854" y="6205335"/>
            <a:ext cx="2156400" cy="92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TensorFlow Lite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2" name="Google Shape;442;g1feeb1fc643_6_112"/>
          <p:cNvSpPr/>
          <p:nvPr/>
        </p:nvSpPr>
        <p:spPr>
          <a:xfrm>
            <a:off x="3683854" y="2657100"/>
            <a:ext cx="2156400" cy="92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Mendel Linux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g1feeb1fc643_6_112"/>
          <p:cNvSpPr/>
          <p:nvPr/>
        </p:nvSpPr>
        <p:spPr>
          <a:xfrm>
            <a:off x="6040021" y="2657100"/>
            <a:ext cx="2156400" cy="92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Windows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g1feeb1fc643_6_112"/>
          <p:cNvSpPr/>
          <p:nvPr/>
        </p:nvSpPr>
        <p:spPr>
          <a:xfrm>
            <a:off x="3683854" y="3836949"/>
            <a:ext cx="2156400" cy="92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DJANGO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5" name="Google Shape;445;g1feeb1fc643_6_112"/>
          <p:cNvSpPr/>
          <p:nvPr/>
        </p:nvSpPr>
        <p:spPr>
          <a:xfrm>
            <a:off x="6033982" y="3845328"/>
            <a:ext cx="2156400" cy="92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Google</a:t>
            </a:r>
            <a:endParaRPr b="1" sz="22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Cloud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6" name="Google Shape;446;g1feeb1fc643_6_112"/>
          <p:cNvSpPr/>
          <p:nvPr/>
        </p:nvSpPr>
        <p:spPr>
          <a:xfrm>
            <a:off x="8396200" y="2657100"/>
            <a:ext cx="2156400" cy="92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Ubuntu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7" name="Google Shape;447;g1feeb1fc643_6_112"/>
          <p:cNvSpPr/>
          <p:nvPr/>
        </p:nvSpPr>
        <p:spPr>
          <a:xfrm>
            <a:off x="1299150" y="7411652"/>
            <a:ext cx="1928700" cy="922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rPr>
              <a:t>Language</a:t>
            </a:r>
            <a:endParaRPr b="1" sz="2500">
              <a:solidFill>
                <a:schemeClr val="dk2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48" name="Google Shape;448;g1feeb1fc643_6_112"/>
          <p:cNvSpPr/>
          <p:nvPr/>
        </p:nvSpPr>
        <p:spPr>
          <a:xfrm>
            <a:off x="3712379" y="7390185"/>
            <a:ext cx="2156400" cy="92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9" name="Google Shape;449;g1feeb1fc643_6_112"/>
          <p:cNvSpPr/>
          <p:nvPr/>
        </p:nvSpPr>
        <p:spPr>
          <a:xfrm>
            <a:off x="6068557" y="7411661"/>
            <a:ext cx="2156400" cy="922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Shell Script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50" name="Google Shape;450;g1feeb1fc643_6_112"/>
          <p:cNvCxnSpPr/>
          <p:nvPr/>
        </p:nvCxnSpPr>
        <p:spPr>
          <a:xfrm flipH="1" rot="10800000">
            <a:off x="1218000" y="3680100"/>
            <a:ext cx="9733500" cy="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1956980" y="653078"/>
            <a:ext cx="82764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7700" u="none" cap="none" strike="noStrike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목차</a:t>
            </a:r>
            <a:endParaRPr i="0" sz="2000" u="none" cap="none" strike="noStrike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911715" y="2049859"/>
            <a:ext cx="10367100" cy="1444737"/>
            <a:chOff x="911715" y="2049859"/>
            <a:chExt cx="10367100" cy="1444737"/>
          </a:xfrm>
        </p:grpSpPr>
        <p:pic>
          <p:nvPicPr>
            <p:cNvPr id="104" name="Google Shape;104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3461" y="2049859"/>
              <a:ext cx="7623555" cy="1444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2"/>
            <p:cNvSpPr txBox="1"/>
            <p:nvPr/>
          </p:nvSpPr>
          <p:spPr>
            <a:xfrm>
              <a:off x="911715" y="2389643"/>
              <a:ext cx="103671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514350" lvl="0" marL="457200" marR="0" rtl="0" algn="ctr">
                <a:spcBef>
                  <a:spcPts val="0"/>
                </a:spcBef>
                <a:spcAft>
                  <a:spcPts val="0"/>
                </a:spcAft>
                <a:buClr>
                  <a:srgbClr val="303434"/>
                </a:buClr>
                <a:buSzPts val="4500"/>
                <a:buFont typeface="Yeon Sung"/>
                <a:buAutoNum type="arabicPeriod"/>
              </a:pPr>
              <a:r>
                <a:rPr i="0" lang="en-US" sz="4500" u="none" cap="none" strike="noStrike">
                  <a:solidFill>
                    <a:srgbClr val="303434"/>
                  </a:solidFill>
                  <a:latin typeface="Yeon Sung"/>
                  <a:ea typeface="Yeon Sung"/>
                  <a:cs typeface="Yeon Sung"/>
                  <a:sym typeface="Yeon Sung"/>
                </a:rPr>
                <a:t>기획 배경</a:t>
              </a:r>
              <a:endParaRPr i="0" sz="4500" u="none" cap="none" strike="noStrike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911710" y="3633895"/>
            <a:ext cx="10367100" cy="1444737"/>
            <a:chOff x="911710" y="3633895"/>
            <a:chExt cx="10367100" cy="1444737"/>
          </a:xfrm>
        </p:grpSpPr>
        <p:pic>
          <p:nvPicPr>
            <p:cNvPr id="107" name="Google Shape;10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3461" y="3633895"/>
              <a:ext cx="7623555" cy="1444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2"/>
            <p:cNvSpPr txBox="1"/>
            <p:nvPr/>
          </p:nvSpPr>
          <p:spPr>
            <a:xfrm>
              <a:off x="911710" y="3973939"/>
              <a:ext cx="103671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303434"/>
                  </a:solidFill>
                  <a:latin typeface="Yeon Sung"/>
                  <a:ea typeface="Yeon Sung"/>
                  <a:cs typeface="Yeon Sung"/>
                  <a:sym typeface="Yeon Sung"/>
                </a:rPr>
                <a:t>2. 기능</a:t>
              </a:r>
              <a:r>
                <a:rPr i="0" lang="en-US" sz="4500" u="none" cap="none" strike="noStrike">
                  <a:solidFill>
                    <a:srgbClr val="303434"/>
                  </a:solidFill>
                  <a:latin typeface="Yeon Sung"/>
                  <a:ea typeface="Yeon Sung"/>
                  <a:cs typeface="Yeon Sung"/>
                  <a:sym typeface="Yeon Sung"/>
                </a:rPr>
                <a:t> 소개</a:t>
              </a:r>
              <a:endParaRPr i="0" sz="4500" u="none" cap="none" strike="noStrike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922872" y="5238390"/>
            <a:ext cx="10367100" cy="1444737"/>
            <a:chOff x="922872" y="5238390"/>
            <a:chExt cx="10367100" cy="1444737"/>
          </a:xfrm>
        </p:grpSpPr>
        <p:pic>
          <p:nvPicPr>
            <p:cNvPr id="110" name="Google Shape;110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94621" y="5238390"/>
              <a:ext cx="7623555" cy="1444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"/>
            <p:cNvSpPr txBox="1"/>
            <p:nvPr/>
          </p:nvSpPr>
          <p:spPr>
            <a:xfrm>
              <a:off x="922872" y="5562385"/>
              <a:ext cx="103671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chemeClr val="dk1"/>
                  </a:solidFill>
                  <a:latin typeface="Yeon Sung"/>
                  <a:ea typeface="Yeon Sung"/>
                  <a:cs typeface="Yeon Sung"/>
                  <a:sym typeface="Yeon Sung"/>
                </a:rPr>
                <a:t>3. 세부기술 소개</a:t>
              </a:r>
              <a:endParaRPr i="0" sz="4500" u="none" cap="none" strike="noStrike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911715" y="6831216"/>
            <a:ext cx="10367100" cy="1444737"/>
            <a:chOff x="911715" y="6831216"/>
            <a:chExt cx="10367100" cy="1444737"/>
          </a:xfrm>
        </p:grpSpPr>
        <p:pic>
          <p:nvPicPr>
            <p:cNvPr id="113" name="Google Shape;11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3461" y="6831216"/>
              <a:ext cx="7623555" cy="1444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"/>
            <p:cNvSpPr txBox="1"/>
            <p:nvPr/>
          </p:nvSpPr>
          <p:spPr>
            <a:xfrm>
              <a:off x="911715" y="7197639"/>
              <a:ext cx="103671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>
                  <a:solidFill>
                    <a:srgbClr val="303434"/>
                  </a:solidFill>
                  <a:latin typeface="Yeon Sung"/>
                  <a:ea typeface="Yeon Sung"/>
                  <a:cs typeface="Yeon Sung"/>
                  <a:sym typeface="Yeon Sung"/>
                </a:rPr>
                <a:t>4. 팀 소개 및 진행상황</a:t>
              </a:r>
              <a:endParaRPr i="0" sz="4500" u="none" cap="none" strike="noStrike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feeb1fc643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13" y="427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feeb1fc643_1_57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아이코 AI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457" name="Google Shape;457;g1feeb1fc643_1_57"/>
          <p:cNvPicPr preferRelativeResize="0"/>
          <p:nvPr/>
        </p:nvPicPr>
        <p:blipFill rotWithShape="1">
          <a:blip r:embed="rId4">
            <a:alphaModFix/>
          </a:blip>
          <a:srcRect b="3819" l="3725" r="0" t="3252"/>
          <a:stretch/>
        </p:blipFill>
        <p:spPr>
          <a:xfrm flipH="1">
            <a:off x="1149900" y="2612509"/>
            <a:ext cx="3422125" cy="25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1feeb1fc643_1_57"/>
          <p:cNvSpPr txBox="1"/>
          <p:nvPr/>
        </p:nvSpPr>
        <p:spPr>
          <a:xfrm>
            <a:off x="883450" y="5428575"/>
            <a:ext cx="381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Yeon Sung"/>
                <a:ea typeface="Yeon Sung"/>
                <a:cs typeface="Yeon Sung"/>
                <a:sym typeface="Yeon Sung"/>
              </a:rPr>
              <a:t>MoveNet으로 처리하는 </a:t>
            </a:r>
            <a:endParaRPr sz="25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Yeon Sung"/>
                <a:ea typeface="Yeon Sung"/>
                <a:cs typeface="Yeon Sung"/>
                <a:sym typeface="Yeon Sung"/>
              </a:rPr>
              <a:t>운동 영상</a:t>
            </a:r>
            <a:endParaRPr sz="25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59" name="Google Shape;459;g1feeb1fc643_1_57"/>
          <p:cNvSpPr/>
          <p:nvPr/>
        </p:nvSpPr>
        <p:spPr>
          <a:xfrm>
            <a:off x="5075625" y="3565800"/>
            <a:ext cx="2500200" cy="83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feeb1fc643_1_57"/>
          <p:cNvSpPr txBox="1"/>
          <p:nvPr/>
        </p:nvSpPr>
        <p:spPr>
          <a:xfrm>
            <a:off x="4324050" y="4478025"/>
            <a:ext cx="381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Yeon Sung"/>
                <a:ea typeface="Yeon Sung"/>
                <a:cs typeface="Yeon Sung"/>
                <a:sym typeface="Yeon Sung"/>
              </a:rPr>
              <a:t>좌표 추출 후</a:t>
            </a:r>
            <a:endParaRPr sz="25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Yeon Sung"/>
                <a:ea typeface="Yeon Sung"/>
                <a:cs typeface="Yeon Sung"/>
                <a:sym typeface="Yeon Sung"/>
              </a:rPr>
              <a:t>KNN 알고리즘 학습</a:t>
            </a:r>
            <a:endParaRPr sz="25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61" name="Google Shape;461;g1feeb1fc643_1_57"/>
          <p:cNvSpPr txBox="1"/>
          <p:nvPr/>
        </p:nvSpPr>
        <p:spPr>
          <a:xfrm>
            <a:off x="7860938" y="4530575"/>
            <a:ext cx="381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Yeon Sung"/>
                <a:ea typeface="Yeon Sung"/>
                <a:cs typeface="Yeon Sung"/>
                <a:sym typeface="Yeon Sung"/>
              </a:rPr>
              <a:t>Good!</a:t>
            </a:r>
            <a:endParaRPr sz="25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62" name="Google Shape;462;g1feeb1fc643_1_57"/>
          <p:cNvSpPr txBox="1"/>
          <p:nvPr/>
        </p:nvSpPr>
        <p:spPr>
          <a:xfrm>
            <a:off x="7860938" y="7730688"/>
            <a:ext cx="381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Yeon Sung"/>
                <a:ea typeface="Yeon Sung"/>
                <a:cs typeface="Yeon Sung"/>
                <a:sym typeface="Yeon Sung"/>
              </a:rPr>
              <a:t>Ba</a:t>
            </a:r>
            <a:r>
              <a:rPr lang="en-US" sz="2500">
                <a:latin typeface="Yeon Sung"/>
                <a:ea typeface="Yeon Sung"/>
                <a:cs typeface="Yeon Sung"/>
                <a:sym typeface="Yeon Sung"/>
              </a:rPr>
              <a:t>d!</a:t>
            </a:r>
            <a:endParaRPr sz="2500"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463" name="Google Shape;463;g1feeb1fc643_1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8788" y="1649822"/>
            <a:ext cx="2796725" cy="2818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g1feeb1fc643_1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3511" y="5133825"/>
            <a:ext cx="2707275" cy="26861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5" name="Google Shape;465;g1feeb1fc643_1_57"/>
          <p:cNvSpPr txBox="1"/>
          <p:nvPr/>
        </p:nvSpPr>
        <p:spPr>
          <a:xfrm>
            <a:off x="977200" y="7957225"/>
            <a:ext cx="611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Yeon Sung"/>
                <a:ea typeface="Yeon Sung"/>
                <a:cs typeface="Yeon Sung"/>
                <a:sym typeface="Yeon Sung"/>
              </a:rPr>
              <a:t>※ KNN : 특징이 유사한 이웃을 찾아 그 이웃들을 분류하는 알고리즘</a:t>
            </a:r>
            <a:endParaRPr sz="20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66" name="Google Shape;466;g1feeb1fc643_1_57"/>
          <p:cNvSpPr txBox="1"/>
          <p:nvPr/>
        </p:nvSpPr>
        <p:spPr>
          <a:xfrm>
            <a:off x="1357325" y="1810575"/>
            <a:ext cx="662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67" name="Google Shape;467;g1feeb1fc643_1_57"/>
          <p:cNvSpPr txBox="1"/>
          <p:nvPr/>
        </p:nvSpPr>
        <p:spPr>
          <a:xfrm>
            <a:off x="662400" y="7455650"/>
            <a:ext cx="781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Yeon Sung"/>
                <a:ea typeface="Yeon Sung"/>
                <a:cs typeface="Yeon Sung"/>
                <a:sym typeface="Yeon Sung"/>
              </a:rPr>
              <a:t>※ MoveNet : 합성곱을 사용한 행동 패턴 분석 기반 TensorFlowLite 서비스</a:t>
            </a:r>
            <a:endParaRPr sz="2000"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1feeb1fc643_1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13" y="427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1feeb1fc643_1_80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웹 기능 소개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474" name="Google Shape;474;g1feeb1fc643_1_80"/>
          <p:cNvSpPr txBox="1"/>
          <p:nvPr/>
        </p:nvSpPr>
        <p:spPr>
          <a:xfrm>
            <a:off x="1203863" y="5574700"/>
            <a:ext cx="517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Yeon Sung"/>
                <a:ea typeface="Yeon Sung"/>
                <a:cs typeface="Yeon Sung"/>
                <a:sym typeface="Yeon Sung"/>
              </a:rPr>
              <a:t>Oauth활용 소셜로그인</a:t>
            </a:r>
            <a:endParaRPr sz="3000"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Yeon Sung"/>
                <a:ea typeface="Yeon Sung"/>
                <a:cs typeface="Yeon Sung"/>
                <a:sym typeface="Yeon Sung"/>
              </a:rPr>
              <a:t>회원별 정보관리</a:t>
            </a:r>
            <a:endParaRPr sz="3000"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475" name="Google Shape;475;g1feeb1fc643_1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875" y="3049500"/>
            <a:ext cx="4802150" cy="18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feeb1fc643_1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775" y="2722638"/>
            <a:ext cx="3819526" cy="24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feeb1fc643_1_80"/>
          <p:cNvSpPr txBox="1"/>
          <p:nvPr/>
        </p:nvSpPr>
        <p:spPr>
          <a:xfrm>
            <a:off x="5700075" y="5574700"/>
            <a:ext cx="517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Yeon Sung"/>
                <a:ea typeface="Yeon Sung"/>
                <a:cs typeface="Yeon Sung"/>
                <a:sym typeface="Yeon Sung"/>
              </a:rPr>
              <a:t>운동기록 시각화</a:t>
            </a:r>
            <a:endParaRPr sz="3000"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478" name="Google Shape;478;g1feeb1fc643_1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1500" y="2114150"/>
            <a:ext cx="8807400" cy="6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1feeb1fc643_8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feeb1fc643_8_3"/>
          <p:cNvSpPr txBox="1"/>
          <p:nvPr/>
        </p:nvSpPr>
        <p:spPr>
          <a:xfrm>
            <a:off x="746365" y="3948603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6AA84F"/>
                </a:solidFill>
                <a:latin typeface="Yeon Sung"/>
                <a:ea typeface="Yeon Sung"/>
                <a:cs typeface="Yeon Sung"/>
                <a:sym typeface="Yeon Sung"/>
              </a:rPr>
              <a:t>4. 팀 소개 및 진행상황</a:t>
            </a:r>
            <a:endParaRPr sz="1800">
              <a:solidFill>
                <a:srgbClr val="6AA84F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1feeb1fc643_1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1feeb1fc643_1_105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팀소개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491" name="Google Shape;491;g1feeb1fc643_1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588" y="2811637"/>
            <a:ext cx="7635323" cy="5726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g1feeb1fc643_1_105"/>
          <p:cNvGrpSpPr/>
          <p:nvPr/>
        </p:nvGrpSpPr>
        <p:grpSpPr>
          <a:xfrm>
            <a:off x="1005938" y="653075"/>
            <a:ext cx="10178525" cy="2074500"/>
            <a:chOff x="1005938" y="653075"/>
            <a:chExt cx="10178525" cy="2074500"/>
          </a:xfrm>
        </p:grpSpPr>
        <p:sp>
          <p:nvSpPr>
            <p:cNvPr id="493" name="Google Shape;493;g1feeb1fc643_1_105"/>
            <p:cNvSpPr/>
            <p:nvPr/>
          </p:nvSpPr>
          <p:spPr>
            <a:xfrm>
              <a:off x="1005938" y="653075"/>
              <a:ext cx="1919100" cy="207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Yeon Sung"/>
                  <a:ea typeface="Yeon Sung"/>
                  <a:cs typeface="Yeon Sung"/>
                  <a:sym typeface="Yeon Sung"/>
                </a:rPr>
                <a:t>송하엽</a:t>
              </a:r>
              <a:endParaRPr b="1" sz="30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latin typeface="Yeon Sung"/>
                  <a:ea typeface="Yeon Sung"/>
                  <a:cs typeface="Yeon Sung"/>
                  <a:sym typeface="Yeon Sung"/>
                </a:rPr>
                <a:t> </a:t>
              </a:r>
              <a:endParaRPr sz="7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Yeon Sung"/>
                  <a:ea typeface="Yeon Sung"/>
                  <a:cs typeface="Yeon Sung"/>
                  <a:sym typeface="Yeon Sung"/>
                </a:rPr>
                <a:t>운동자세판정 </a:t>
              </a:r>
              <a:endParaRPr sz="24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Yeon Sung"/>
                  <a:ea typeface="Yeon Sung"/>
                  <a:cs typeface="Yeon Sung"/>
                  <a:sym typeface="Yeon Sung"/>
                </a:rPr>
                <a:t>AI 모델 설계</a:t>
              </a:r>
              <a:endParaRPr sz="2000">
                <a:latin typeface="Yeon Sung"/>
                <a:ea typeface="Yeon Sung"/>
                <a:cs typeface="Yeon Sung"/>
                <a:sym typeface="Yeon Sung"/>
              </a:endParaRPr>
            </a:p>
          </p:txBody>
        </p:sp>
        <p:sp>
          <p:nvSpPr>
            <p:cNvPr id="494" name="Google Shape;494;g1feeb1fc643_1_105"/>
            <p:cNvSpPr/>
            <p:nvPr/>
          </p:nvSpPr>
          <p:spPr>
            <a:xfrm>
              <a:off x="3038887" y="653075"/>
              <a:ext cx="1919100" cy="207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Yeon Sung"/>
                  <a:ea typeface="Yeon Sung"/>
                  <a:cs typeface="Yeon Sung"/>
                  <a:sym typeface="Yeon Sung"/>
                </a:rPr>
                <a:t>임송빈</a:t>
              </a:r>
              <a:endParaRPr b="1" sz="30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dk1"/>
                  </a:solidFill>
                  <a:latin typeface="Yeon Sung"/>
                  <a:ea typeface="Yeon Sung"/>
                  <a:cs typeface="Yeon Sung"/>
                  <a:sym typeface="Yeon Sung"/>
                </a:rPr>
                <a:t> </a:t>
              </a:r>
              <a:endParaRPr b="1" sz="30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Yeon Sung"/>
                  <a:ea typeface="Yeon Sung"/>
                  <a:cs typeface="Yeon Sung"/>
                  <a:sym typeface="Yeon Sung"/>
                </a:rPr>
                <a:t>하드웨어 구현</a:t>
              </a:r>
              <a:endParaRPr sz="24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Yeon Sung"/>
                  <a:ea typeface="Yeon Sung"/>
                  <a:cs typeface="Yeon Sung"/>
                  <a:sym typeface="Yeon Sung"/>
                </a:rPr>
                <a:t>일정 관리</a:t>
              </a:r>
              <a:endParaRPr sz="2000"/>
            </a:p>
          </p:txBody>
        </p:sp>
        <p:sp>
          <p:nvSpPr>
            <p:cNvPr id="495" name="Google Shape;495;g1feeb1fc643_1_105"/>
            <p:cNvSpPr/>
            <p:nvPr/>
          </p:nvSpPr>
          <p:spPr>
            <a:xfrm>
              <a:off x="5071837" y="653075"/>
              <a:ext cx="1919100" cy="207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Yeon Sung"/>
                  <a:ea typeface="Yeon Sung"/>
                  <a:cs typeface="Yeon Sung"/>
                  <a:sym typeface="Yeon Sung"/>
                </a:rPr>
                <a:t>문병수</a:t>
              </a:r>
              <a:endParaRPr b="1" sz="18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dk1"/>
                  </a:solidFill>
                  <a:latin typeface="Yeon Sung"/>
                  <a:ea typeface="Yeon Sung"/>
                  <a:cs typeface="Yeon Sung"/>
                  <a:sym typeface="Yeon Sung"/>
                </a:rPr>
                <a:t> </a:t>
              </a:r>
              <a:endParaRPr sz="7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Yeon Sung"/>
                  <a:ea typeface="Yeon Sung"/>
                  <a:cs typeface="Yeon Sung"/>
                  <a:sym typeface="Yeon Sung"/>
                </a:rPr>
                <a:t>하드웨어 구현</a:t>
              </a:r>
              <a:endParaRPr sz="24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Yeon Sung"/>
                  <a:ea typeface="Yeon Sung"/>
                  <a:cs typeface="Yeon Sung"/>
                  <a:sym typeface="Yeon Sung"/>
                </a:rPr>
                <a:t>시스템 설계</a:t>
              </a:r>
              <a:endParaRPr sz="1900"/>
            </a:p>
          </p:txBody>
        </p:sp>
        <p:sp>
          <p:nvSpPr>
            <p:cNvPr id="496" name="Google Shape;496;g1feeb1fc643_1_105"/>
            <p:cNvSpPr/>
            <p:nvPr/>
          </p:nvSpPr>
          <p:spPr>
            <a:xfrm>
              <a:off x="7104787" y="653075"/>
              <a:ext cx="1919100" cy="207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Yeon Sung"/>
                  <a:ea typeface="Yeon Sung"/>
                  <a:cs typeface="Yeon Sung"/>
                  <a:sym typeface="Yeon Sung"/>
                </a:rPr>
                <a:t>백현웅</a:t>
              </a:r>
              <a:endParaRPr b="1" sz="30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700">
                  <a:solidFill>
                    <a:schemeClr val="dk1"/>
                  </a:solidFill>
                  <a:latin typeface="Yeon Sung"/>
                  <a:ea typeface="Yeon Sung"/>
                  <a:cs typeface="Yeon Sung"/>
                  <a:sym typeface="Yeon Sung"/>
                </a:rPr>
                <a:t> </a:t>
              </a:r>
              <a:endParaRPr b="1" sz="30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Yeon Sung"/>
                  <a:ea typeface="Yeon Sung"/>
                  <a:cs typeface="Yeon Sung"/>
                  <a:sym typeface="Yeon Sung"/>
                </a:rPr>
                <a:t>서버 설계&amp;구축</a:t>
              </a:r>
              <a:endParaRPr sz="24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Yeon Sung"/>
                  <a:ea typeface="Yeon Sung"/>
                  <a:cs typeface="Yeon Sung"/>
                  <a:sym typeface="Yeon Sung"/>
                </a:rPr>
                <a:t>음성인식 구현</a:t>
              </a:r>
              <a:endParaRPr sz="2000"/>
            </a:p>
          </p:txBody>
        </p:sp>
        <p:sp>
          <p:nvSpPr>
            <p:cNvPr id="497" name="Google Shape;497;g1feeb1fc643_1_105"/>
            <p:cNvSpPr/>
            <p:nvPr/>
          </p:nvSpPr>
          <p:spPr>
            <a:xfrm>
              <a:off x="9148663" y="653075"/>
              <a:ext cx="2035800" cy="207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Yeon Sung"/>
                  <a:ea typeface="Yeon Sung"/>
                  <a:cs typeface="Yeon Sung"/>
                  <a:sym typeface="Yeon Sung"/>
                </a:rPr>
                <a:t>지이주</a:t>
              </a:r>
              <a:endParaRPr b="1" sz="30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700">
                  <a:solidFill>
                    <a:schemeClr val="dk1"/>
                  </a:solidFill>
                  <a:latin typeface="Yeon Sung"/>
                  <a:ea typeface="Yeon Sung"/>
                  <a:cs typeface="Yeon Sung"/>
                  <a:sym typeface="Yeon Sung"/>
                </a:rPr>
                <a:t> </a:t>
              </a:r>
              <a:endParaRPr b="1" sz="30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Yeon Sung"/>
                  <a:ea typeface="Yeon Sung"/>
                  <a:cs typeface="Yeon Sung"/>
                  <a:sym typeface="Yeon Sung"/>
                </a:rPr>
                <a:t>서버 구축</a:t>
              </a:r>
              <a:endParaRPr sz="2400"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Yeon Sung"/>
                  <a:ea typeface="Yeon Sung"/>
                  <a:cs typeface="Yeon Sung"/>
                  <a:sym typeface="Yeon Sung"/>
                </a:rPr>
                <a:t>시스템 설계</a:t>
              </a:r>
              <a:endParaRPr sz="20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1feeb1fc643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feeb1fc643_0_55"/>
          <p:cNvSpPr txBox="1"/>
          <p:nvPr/>
        </p:nvSpPr>
        <p:spPr>
          <a:xfrm>
            <a:off x="883440" y="653078"/>
            <a:ext cx="10423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진행상황 &amp; 일정</a:t>
            </a:r>
            <a:endParaRPr sz="13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graphicFrame>
        <p:nvGraphicFramePr>
          <p:cNvPr id="504" name="Google Shape;504;g1feeb1fc643_0_55"/>
          <p:cNvGraphicFramePr/>
          <p:nvPr/>
        </p:nvGraphicFramePr>
        <p:xfrm>
          <a:off x="1279350" y="245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{7CAC24B0-07FA-4675-B0EF-C2EA2F3BCBF4}</a:tableStyleId>
              </a:tblPr>
              <a:tblGrid>
                <a:gridCol w="1204050"/>
                <a:gridCol w="2397350"/>
                <a:gridCol w="1028300"/>
                <a:gridCol w="1028300"/>
                <a:gridCol w="1028300"/>
                <a:gridCol w="1028300"/>
                <a:gridCol w="1028300"/>
                <a:gridCol w="1028300"/>
              </a:tblGrid>
              <a:tr h="90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구 분</a:t>
                      </a:r>
                      <a:endParaRPr sz="25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내용</a:t>
                      </a:r>
                      <a:endParaRPr sz="25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1주차</a:t>
                      </a:r>
                      <a:endParaRPr sz="25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2주차</a:t>
                      </a:r>
                      <a:endParaRPr sz="25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3주차</a:t>
                      </a:r>
                      <a:endParaRPr sz="25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4주차</a:t>
                      </a:r>
                      <a:endParaRPr sz="25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5주차</a:t>
                      </a:r>
                      <a:endParaRPr sz="25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6주차</a:t>
                      </a:r>
                      <a:endParaRPr sz="25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A4C2F4"/>
                    </a:solidFill>
                  </a:tcPr>
                </a:tc>
              </a:tr>
              <a:tr h="81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기 획</a:t>
                      </a:r>
                      <a:endParaRPr sz="20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Yeon Sung"/>
                        <a:buChar char="●"/>
                      </a:pP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프</a:t>
                      </a: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로</a:t>
                      </a: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젝트 기획</a:t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</a:tr>
              <a:tr h="81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분 석</a:t>
                      </a:r>
                      <a:endParaRPr sz="20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Yeon Sung"/>
                        <a:buChar char="●"/>
                      </a:pP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필요한 기술 파악</a:t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Yeon Sung"/>
                        <a:buChar char="●"/>
                      </a:pP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기자재 구매</a:t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</a:tr>
              <a:tr h="81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설 계</a:t>
                      </a:r>
                      <a:endParaRPr sz="20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Yeon Sung"/>
                        <a:buChar char="●"/>
                      </a:pP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파트 분담</a:t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Yeon Sung"/>
                        <a:buChar char="●"/>
                      </a:pP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시스템 설계</a:t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</a:tr>
              <a:tr h="81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개 발</a:t>
                      </a:r>
                      <a:endParaRPr sz="20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Yeon Sung"/>
                        <a:buChar char="●"/>
                      </a:pP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하드웨어</a:t>
                      </a:r>
                      <a:r>
                        <a:rPr lang="en-US" sz="16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&amp;</a:t>
                      </a: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서버 구축</a:t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Yeon Sung"/>
                        <a:buChar char="●"/>
                      </a:pP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기능 구현</a:t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</a:tr>
              <a:tr h="81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테 스 트</a:t>
                      </a:r>
                      <a:endParaRPr sz="20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Yeon Sung"/>
                        <a:buChar char="●"/>
                      </a:pP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기능 합치기</a:t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Yeon Sung"/>
                        <a:buChar char="●"/>
                      </a:pP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버그 찾기</a:t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</a:tr>
              <a:tr h="81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종 료</a:t>
                      </a:r>
                      <a:endParaRPr sz="20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Yeon Sung"/>
                        <a:buChar char="●"/>
                      </a:pPr>
                      <a:r>
                        <a:rPr lang="en-US" sz="18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프로젝트 발표</a:t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05" name="Google Shape;505;g1feeb1fc643_0_55"/>
          <p:cNvSpPr/>
          <p:nvPr/>
        </p:nvSpPr>
        <p:spPr>
          <a:xfrm>
            <a:off x="5026825" y="3508050"/>
            <a:ext cx="7857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feeb1fc643_0_55"/>
          <p:cNvSpPr/>
          <p:nvPr/>
        </p:nvSpPr>
        <p:spPr>
          <a:xfrm>
            <a:off x="5026825" y="4303400"/>
            <a:ext cx="17682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feeb1fc643_0_55"/>
          <p:cNvSpPr/>
          <p:nvPr/>
        </p:nvSpPr>
        <p:spPr>
          <a:xfrm>
            <a:off x="9139325" y="6750125"/>
            <a:ext cx="17682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feeb1fc643_0_55"/>
          <p:cNvSpPr/>
          <p:nvPr/>
        </p:nvSpPr>
        <p:spPr>
          <a:xfrm>
            <a:off x="5026825" y="5120750"/>
            <a:ext cx="17682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feeb1fc643_0_55"/>
          <p:cNvSpPr/>
          <p:nvPr/>
        </p:nvSpPr>
        <p:spPr>
          <a:xfrm>
            <a:off x="10134725" y="7589525"/>
            <a:ext cx="7728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0" name="Google Shape;510;g1feeb1fc643_0_55"/>
          <p:cNvGraphicFramePr/>
          <p:nvPr/>
        </p:nvGraphicFramePr>
        <p:xfrm>
          <a:off x="9377125" y="101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{7CAC24B0-07FA-4675-B0EF-C2EA2F3BCBF4}</a:tableStyleId>
              </a:tblPr>
              <a:tblGrid>
                <a:gridCol w="909975"/>
                <a:gridCol w="76350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완 료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</a:tr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진행중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</a:tr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예 정</a:t>
                      </a:r>
                      <a:endParaRPr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11" name="Google Shape;511;g1feeb1fc643_0_55"/>
          <p:cNvSpPr/>
          <p:nvPr/>
        </p:nvSpPr>
        <p:spPr>
          <a:xfrm>
            <a:off x="9520325" y="1083125"/>
            <a:ext cx="561900" cy="3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feeb1fc643_0_55"/>
          <p:cNvSpPr/>
          <p:nvPr/>
        </p:nvSpPr>
        <p:spPr>
          <a:xfrm>
            <a:off x="9520325" y="1521000"/>
            <a:ext cx="561900" cy="3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feeb1fc643_0_55"/>
          <p:cNvSpPr/>
          <p:nvPr/>
        </p:nvSpPr>
        <p:spPr>
          <a:xfrm>
            <a:off x="9520325" y="1985013"/>
            <a:ext cx="561900" cy="3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1feeb1fc643_0_55"/>
          <p:cNvSpPr/>
          <p:nvPr/>
        </p:nvSpPr>
        <p:spPr>
          <a:xfrm>
            <a:off x="5026825" y="5938100"/>
            <a:ext cx="48219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g1feeb1fc643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feeb1fc643_0_61"/>
          <p:cNvSpPr txBox="1"/>
          <p:nvPr/>
        </p:nvSpPr>
        <p:spPr>
          <a:xfrm>
            <a:off x="746365" y="3948603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6AA84F"/>
                </a:solidFill>
                <a:latin typeface="Yeon Sung"/>
                <a:ea typeface="Yeon Sung"/>
                <a:cs typeface="Yeon Sung"/>
                <a:sym typeface="Yeon Sung"/>
              </a:rPr>
              <a:t>Q&amp;A</a:t>
            </a:r>
            <a:endParaRPr sz="1800">
              <a:solidFill>
                <a:srgbClr val="6AA84F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g1feeb1fc643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feeb1fc643_0_66"/>
          <p:cNvSpPr txBox="1"/>
          <p:nvPr/>
        </p:nvSpPr>
        <p:spPr>
          <a:xfrm>
            <a:off x="822565" y="6920403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6AA84F"/>
                </a:solidFill>
                <a:latin typeface="Yeon Sung"/>
                <a:ea typeface="Yeon Sung"/>
                <a:cs typeface="Yeon Sung"/>
                <a:sym typeface="Yeon Sung"/>
              </a:rPr>
              <a:t>감사합니다</a:t>
            </a:r>
            <a:endParaRPr sz="7500">
              <a:solidFill>
                <a:srgbClr val="6AA84F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527" name="Google Shape;527;g1feeb1fc643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150" y="1310300"/>
            <a:ext cx="7171696" cy="54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"/>
          <p:cNvSpPr txBox="1"/>
          <p:nvPr/>
        </p:nvSpPr>
        <p:spPr>
          <a:xfrm>
            <a:off x="746365" y="3948603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0485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7500"/>
              <a:buFont typeface="Yeon Sung"/>
              <a:buAutoNum type="arabicPeriod"/>
            </a:pPr>
            <a:r>
              <a:rPr lang="en-US" sz="7500">
                <a:solidFill>
                  <a:srgbClr val="6AA84F"/>
                </a:solidFill>
                <a:latin typeface="Yeon Sung"/>
                <a:ea typeface="Yeon Sung"/>
                <a:cs typeface="Yeon Sung"/>
                <a:sym typeface="Yeon Sung"/>
              </a:rPr>
              <a:t>기획 배경</a:t>
            </a:r>
            <a:endParaRPr sz="1800">
              <a:solidFill>
                <a:srgbClr val="6AA84F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263" y="2311257"/>
            <a:ext cx="9229950" cy="558412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883444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홈트레이닝 장점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4"/>
          <p:cNvGrpSpPr/>
          <p:nvPr/>
        </p:nvGrpSpPr>
        <p:grpSpPr>
          <a:xfrm>
            <a:off x="2177664" y="2991263"/>
            <a:ext cx="8193861" cy="4159561"/>
            <a:chOff x="1139819" y="2012423"/>
            <a:chExt cx="8193861" cy="3171606"/>
          </a:xfrm>
        </p:grpSpPr>
        <p:pic>
          <p:nvPicPr>
            <p:cNvPr id="134" name="Google Shape;134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39819" y="4215599"/>
              <a:ext cx="5710541" cy="968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39819" y="2012423"/>
              <a:ext cx="6215142" cy="1091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18538" y="3103887"/>
              <a:ext cx="6215142" cy="1068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4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홈트레이닝 단점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5676450" y="7257975"/>
            <a:ext cx="88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1feeb1fc643_6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feeb1fc643_6_36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아</a:t>
            </a: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이코와 함께라면!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145" name="Google Shape;145;g1feeb1fc643_6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9982" y="3061845"/>
            <a:ext cx="1764267" cy="425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feeb1fc643_6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0527" y="3061845"/>
            <a:ext cx="2066398" cy="4255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g1feeb1fc643_6_36"/>
          <p:cNvCxnSpPr/>
          <p:nvPr/>
        </p:nvCxnSpPr>
        <p:spPr>
          <a:xfrm flipH="1" rot="10800000">
            <a:off x="2842434" y="3369872"/>
            <a:ext cx="2411100" cy="16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g1feeb1fc643_6_36"/>
          <p:cNvCxnSpPr/>
          <p:nvPr/>
        </p:nvCxnSpPr>
        <p:spPr>
          <a:xfrm>
            <a:off x="2842434" y="5355149"/>
            <a:ext cx="2240700" cy="17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g1feeb1fc643_6_36"/>
          <p:cNvSpPr txBox="1"/>
          <p:nvPr/>
        </p:nvSpPr>
        <p:spPr>
          <a:xfrm>
            <a:off x="8797503" y="2404700"/>
            <a:ext cx="193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C78D8"/>
                </a:solidFill>
                <a:latin typeface="Yeon Sung"/>
                <a:ea typeface="Yeon Sung"/>
                <a:cs typeface="Yeon Sung"/>
                <a:sym typeface="Yeon Sung"/>
              </a:rPr>
              <a:t>GOOD</a:t>
            </a:r>
            <a:r>
              <a:rPr lang="en-US" sz="2700">
                <a:solidFill>
                  <a:srgbClr val="3C78D8"/>
                </a:solidFill>
                <a:latin typeface="Yeon Sung"/>
                <a:ea typeface="Yeon Sung"/>
                <a:cs typeface="Yeon Sung"/>
                <a:sym typeface="Yeon Sung"/>
              </a:rPr>
              <a:t>!</a:t>
            </a:r>
            <a:endParaRPr sz="2700">
              <a:solidFill>
                <a:srgbClr val="3C78D8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50" name="Google Shape;150;g1feeb1fc643_6_36"/>
          <p:cNvSpPr txBox="1"/>
          <p:nvPr/>
        </p:nvSpPr>
        <p:spPr>
          <a:xfrm>
            <a:off x="9929950" y="6869100"/>
            <a:ext cx="176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0000"/>
                </a:solidFill>
                <a:latin typeface="Yeon Sung"/>
                <a:ea typeface="Yeon Sung"/>
                <a:cs typeface="Yeon Sung"/>
                <a:sym typeface="Yeon Sung"/>
              </a:rPr>
              <a:t>BAD!</a:t>
            </a:r>
            <a:endParaRPr sz="2700">
              <a:solidFill>
                <a:srgbClr val="FF0000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sp>
        <p:nvSpPr>
          <p:cNvPr id="151" name="Google Shape;151;g1feeb1fc643_6_36"/>
          <p:cNvSpPr txBox="1"/>
          <p:nvPr/>
        </p:nvSpPr>
        <p:spPr>
          <a:xfrm>
            <a:off x="7436079" y="5584186"/>
            <a:ext cx="66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+1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feeb1fc643_6_36"/>
          <p:cNvSpPr txBox="1"/>
          <p:nvPr/>
        </p:nvSpPr>
        <p:spPr>
          <a:xfrm>
            <a:off x="10066202" y="3977297"/>
            <a:ext cx="66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+1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feeb1fc643_6_36"/>
          <p:cNvSpPr txBox="1"/>
          <p:nvPr/>
        </p:nvSpPr>
        <p:spPr>
          <a:xfrm>
            <a:off x="7685729" y="3370002"/>
            <a:ext cx="66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+1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1feeb1fc643_6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650" y="4333500"/>
            <a:ext cx="447900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feeb1fc643_6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3448" y="3511725"/>
            <a:ext cx="1679375" cy="1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feeb1fc643_6_36"/>
          <p:cNvSpPr txBox="1"/>
          <p:nvPr/>
        </p:nvSpPr>
        <p:spPr>
          <a:xfrm>
            <a:off x="1947400" y="3569525"/>
            <a:ext cx="241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Yeon Sung"/>
                <a:ea typeface="Yeon Sung"/>
                <a:cs typeface="Yeon Sung"/>
                <a:sym typeface="Yeon Sung"/>
              </a:rPr>
              <a:t>“자세 좋다 휴먼”</a:t>
            </a:r>
            <a:endParaRPr sz="2500">
              <a:latin typeface="Yeon Sung"/>
              <a:ea typeface="Yeon Sung"/>
              <a:cs typeface="Yeon Sung"/>
              <a:sym typeface="Yeon Sung"/>
            </a:endParaRPr>
          </a:p>
        </p:txBody>
      </p:sp>
      <p:grpSp>
        <p:nvGrpSpPr>
          <p:cNvPr id="157" name="Google Shape;157;g1feeb1fc643_6_36"/>
          <p:cNvGrpSpPr/>
          <p:nvPr/>
        </p:nvGrpSpPr>
        <p:grpSpPr>
          <a:xfrm>
            <a:off x="991851" y="4858748"/>
            <a:ext cx="2613232" cy="2464536"/>
            <a:chOff x="1314089" y="4263769"/>
            <a:chExt cx="2613232" cy="2251335"/>
          </a:xfrm>
        </p:grpSpPr>
        <p:pic>
          <p:nvPicPr>
            <p:cNvPr id="158" name="Google Shape;158;g1feeb1fc643_6_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10881" y="4263769"/>
              <a:ext cx="1019648" cy="101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g1feeb1fc643_6_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14089" y="5045161"/>
              <a:ext cx="2613232" cy="14699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1feeb1fc643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feeb1fc643_0_25"/>
          <p:cNvSpPr txBox="1"/>
          <p:nvPr/>
        </p:nvSpPr>
        <p:spPr>
          <a:xfrm>
            <a:off x="746365" y="3948603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6AA84F"/>
                </a:solidFill>
                <a:latin typeface="Yeon Sung"/>
                <a:ea typeface="Yeon Sung"/>
                <a:cs typeface="Yeon Sung"/>
                <a:sym typeface="Yeon Sung"/>
              </a:rPr>
              <a:t>2. 기능 소개</a:t>
            </a:r>
            <a:endParaRPr sz="1800">
              <a:solidFill>
                <a:srgbClr val="6AA84F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feeb1fc643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238" y="427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feeb1fc643_0_40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기능 소개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graphicFrame>
        <p:nvGraphicFramePr>
          <p:cNvPr id="172" name="Google Shape;172;g1feeb1fc643_0_40"/>
          <p:cNvGraphicFramePr/>
          <p:nvPr/>
        </p:nvGraphicFramePr>
        <p:xfrm>
          <a:off x="1516600" y="264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{7CAC24B0-07FA-4675-B0EF-C2EA2F3BCBF4}</a:tableStyleId>
              </a:tblPr>
              <a:tblGrid>
                <a:gridCol w="9179775"/>
              </a:tblGrid>
              <a:tr h="107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Yeon Sung"/>
                          <a:ea typeface="Yeon Sung"/>
                          <a:cs typeface="Yeon Sung"/>
                          <a:sym typeface="Yeon Sung"/>
                        </a:rPr>
                        <a:t>홈트레이닝 로봇 - 아이코(AI-Co)</a:t>
                      </a:r>
                      <a:endParaRPr b="1" sz="30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4372900">
                <a:tc>
                  <a:txBody>
                    <a:bodyPr/>
                    <a:lstStyle/>
                    <a:p>
                      <a:pPr indent="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latin typeface="Yeon Sung"/>
                        <a:ea typeface="Yeon Sung"/>
                        <a:cs typeface="Yeon Sung"/>
                        <a:sym typeface="Yeon Sung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pSp>
        <p:nvGrpSpPr>
          <p:cNvPr id="173" name="Google Shape;173;g1feeb1fc643_0_40"/>
          <p:cNvGrpSpPr/>
          <p:nvPr/>
        </p:nvGrpSpPr>
        <p:grpSpPr>
          <a:xfrm>
            <a:off x="1928776" y="4104073"/>
            <a:ext cx="8334443" cy="3547613"/>
            <a:chOff x="2726961" y="4492664"/>
            <a:chExt cx="7352839" cy="3087297"/>
          </a:xfrm>
        </p:grpSpPr>
        <p:sp>
          <p:nvSpPr>
            <p:cNvPr id="174" name="Google Shape;174;g1feeb1fc643_0_40"/>
            <p:cNvSpPr/>
            <p:nvPr/>
          </p:nvSpPr>
          <p:spPr>
            <a:xfrm>
              <a:off x="2726961" y="4492664"/>
              <a:ext cx="2117100" cy="14148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700">
                  <a:solidFill>
                    <a:schemeClr val="dk2"/>
                  </a:solidFill>
                  <a:latin typeface="Yeon Sung"/>
                  <a:ea typeface="Yeon Sung"/>
                  <a:cs typeface="Yeon Sung"/>
                  <a:sym typeface="Yeon Sung"/>
                </a:rPr>
                <a:t>사용자 </a:t>
              </a:r>
              <a:r>
                <a:rPr b="1" lang="en-US" sz="2700">
                  <a:solidFill>
                    <a:schemeClr val="dk2"/>
                  </a:solidFill>
                  <a:latin typeface="Yeon Sung"/>
                  <a:ea typeface="Yeon Sung"/>
                  <a:cs typeface="Yeon Sung"/>
                  <a:sym typeface="Yeon Sung"/>
                </a:rPr>
                <a:t>자세 교정</a:t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5" name="Google Shape;175;g1feeb1fc643_0_40"/>
            <p:cNvSpPr/>
            <p:nvPr/>
          </p:nvSpPr>
          <p:spPr>
            <a:xfrm>
              <a:off x="5344830" y="4492664"/>
              <a:ext cx="2117100" cy="14148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dk2"/>
                  </a:solidFill>
                  <a:latin typeface="Yeon Sung"/>
                  <a:ea typeface="Yeon Sung"/>
                  <a:cs typeface="Yeon Sung"/>
                  <a:sym typeface="Yeon Sung"/>
                </a:rPr>
                <a:t>카운트 대신</a:t>
              </a:r>
              <a:r>
                <a:rPr b="1" lang="en-US" sz="2700">
                  <a:solidFill>
                    <a:schemeClr val="dk2"/>
                  </a:solidFill>
                  <a:latin typeface="Yeon Sung"/>
                  <a:ea typeface="Yeon Sung"/>
                  <a:cs typeface="Yeon Sung"/>
                  <a:sym typeface="Yeon Sung"/>
                </a:rPr>
                <a:t> 세기</a:t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6" name="Google Shape;176;g1feeb1fc643_0_40"/>
            <p:cNvSpPr/>
            <p:nvPr/>
          </p:nvSpPr>
          <p:spPr>
            <a:xfrm>
              <a:off x="2726961" y="6165161"/>
              <a:ext cx="2117100" cy="14148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dk2"/>
                  </a:solidFill>
                  <a:latin typeface="Yeon Sung"/>
                  <a:ea typeface="Yeon Sung"/>
                  <a:cs typeface="Yeon Sung"/>
                  <a:sym typeface="Yeon Sung"/>
                </a:rPr>
                <a:t>운동 과정 녹화</a:t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7" name="Google Shape;177;g1feeb1fc643_0_40"/>
            <p:cNvSpPr/>
            <p:nvPr/>
          </p:nvSpPr>
          <p:spPr>
            <a:xfrm>
              <a:off x="5344830" y="6165161"/>
              <a:ext cx="2117100" cy="14148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dk2"/>
                  </a:solidFill>
                  <a:latin typeface="Yeon Sung"/>
                  <a:ea typeface="Yeon Sung"/>
                  <a:cs typeface="Yeon Sung"/>
                  <a:sym typeface="Yeon Sung"/>
                </a:rPr>
                <a:t>운동 데이터 기록</a:t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8" name="Google Shape;178;g1feeb1fc643_0_40"/>
            <p:cNvSpPr/>
            <p:nvPr/>
          </p:nvSpPr>
          <p:spPr>
            <a:xfrm>
              <a:off x="7962700" y="6165161"/>
              <a:ext cx="2117100" cy="14148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dk2"/>
                  </a:solidFill>
                  <a:latin typeface="Yeon Sung"/>
                  <a:ea typeface="Yeon Sung"/>
                  <a:cs typeface="Yeon Sung"/>
                  <a:sym typeface="Yeon Sung"/>
                </a:rPr>
                <a:t>음성 인식</a:t>
              </a:r>
              <a:endParaRPr sz="1900">
                <a:solidFill>
                  <a:schemeClr val="dk2"/>
                </a:solidFill>
              </a:endParaRPr>
            </a:p>
          </p:txBody>
        </p:sp>
        <p:sp>
          <p:nvSpPr>
            <p:cNvPr id="179" name="Google Shape;179;g1feeb1fc643_0_40"/>
            <p:cNvSpPr/>
            <p:nvPr/>
          </p:nvSpPr>
          <p:spPr>
            <a:xfrm>
              <a:off x="7962700" y="4492664"/>
              <a:ext cx="2117100" cy="14148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dk2"/>
                  </a:solidFill>
                  <a:latin typeface="Yeon Sung"/>
                  <a:ea typeface="Yeon Sung"/>
                  <a:cs typeface="Yeon Sung"/>
                  <a:sym typeface="Yeon Sung"/>
                </a:rPr>
                <a:t>운동종목에 </a:t>
              </a:r>
              <a:endParaRPr b="1" sz="27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dk2"/>
                  </a:solidFill>
                  <a:latin typeface="Yeon Sung"/>
                  <a:ea typeface="Yeon Sung"/>
                  <a:cs typeface="Yeon Sung"/>
                  <a:sym typeface="Yeon Sung"/>
                </a:rPr>
                <a:t>맞게 포지션 변경</a:t>
              </a:r>
              <a:endParaRPr b="1" sz="2700">
                <a:solidFill>
                  <a:schemeClr val="dk2"/>
                </a:solidFill>
                <a:latin typeface="Yeon Sung"/>
                <a:ea typeface="Yeon Sung"/>
                <a:cs typeface="Yeon Sung"/>
                <a:sym typeface="Yeon Sung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E9E6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feeb1fc643_6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3" y="421086"/>
            <a:ext cx="10697751" cy="828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1feeb1fc643_6_55"/>
          <p:cNvSpPr txBox="1"/>
          <p:nvPr/>
        </p:nvSpPr>
        <p:spPr>
          <a:xfrm>
            <a:off x="883440" y="653078"/>
            <a:ext cx="10423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99CEED"/>
                </a:solidFill>
                <a:latin typeface="Yeon Sung"/>
                <a:ea typeface="Yeon Sung"/>
                <a:cs typeface="Yeon Sung"/>
                <a:sym typeface="Yeon Sung"/>
              </a:rPr>
              <a:t>사용자 자세 교정</a:t>
            </a:r>
            <a:endParaRPr sz="18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pic>
        <p:nvPicPr>
          <p:cNvPr id="186" name="Google Shape;186;g1feeb1fc643_6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5927" y="3974795"/>
            <a:ext cx="2066398" cy="4255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g1feeb1fc643_6_55"/>
          <p:cNvGrpSpPr/>
          <p:nvPr/>
        </p:nvGrpSpPr>
        <p:grpSpPr>
          <a:xfrm>
            <a:off x="1384751" y="5355148"/>
            <a:ext cx="2613232" cy="2464536"/>
            <a:chOff x="1314089" y="4263769"/>
            <a:chExt cx="2613232" cy="2251335"/>
          </a:xfrm>
        </p:grpSpPr>
        <p:pic>
          <p:nvPicPr>
            <p:cNvPr id="188" name="Google Shape;188;g1feeb1fc643_6_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10881" y="4263769"/>
              <a:ext cx="1019648" cy="101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g1feeb1fc643_6_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14089" y="5045161"/>
              <a:ext cx="2613232" cy="14699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g1feeb1fc643_6_55"/>
          <p:cNvSpPr txBox="1"/>
          <p:nvPr/>
        </p:nvSpPr>
        <p:spPr>
          <a:xfrm>
            <a:off x="1581075" y="4006950"/>
            <a:ext cx="261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BAD!</a:t>
            </a:r>
            <a:endParaRPr sz="27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허리</a:t>
            </a:r>
            <a:r>
              <a:rPr lang="en-US" sz="2700">
                <a:solidFill>
                  <a:schemeClr val="dk1"/>
                </a:solidFill>
                <a:latin typeface="Yeon Sung"/>
                <a:ea typeface="Yeon Sung"/>
                <a:cs typeface="Yeon Sung"/>
                <a:sym typeface="Yeon Sung"/>
              </a:rPr>
              <a:t> 더 피세요!</a:t>
            </a:r>
            <a:endParaRPr sz="2700">
              <a:solidFill>
                <a:schemeClr val="dk1"/>
              </a:solidFill>
              <a:latin typeface="Yeon Sung"/>
              <a:ea typeface="Yeon Sung"/>
              <a:cs typeface="Yeon Sung"/>
              <a:sym typeface="Yeon Sung"/>
            </a:endParaRPr>
          </a:p>
        </p:txBody>
      </p:sp>
      <p:cxnSp>
        <p:nvCxnSpPr>
          <p:cNvPr id="191" name="Google Shape;191;g1feeb1fc643_6_55"/>
          <p:cNvCxnSpPr/>
          <p:nvPr/>
        </p:nvCxnSpPr>
        <p:spPr>
          <a:xfrm>
            <a:off x="1253725" y="4779175"/>
            <a:ext cx="855300" cy="73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g1feeb1fc643_6_55"/>
          <p:cNvCxnSpPr>
            <a:stCxn id="190" idx="3"/>
          </p:cNvCxnSpPr>
          <p:nvPr/>
        </p:nvCxnSpPr>
        <p:spPr>
          <a:xfrm flipH="1">
            <a:off x="3414675" y="4514850"/>
            <a:ext cx="779700" cy="103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g1feeb1fc643_6_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4963" y="3128650"/>
            <a:ext cx="4244150" cy="45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feeb1fc643_6_55"/>
          <p:cNvPicPr preferRelativeResize="0"/>
          <p:nvPr/>
        </p:nvPicPr>
        <p:blipFill rotWithShape="1">
          <a:blip r:embed="rId8">
            <a:alphaModFix/>
          </a:blip>
          <a:srcRect b="3819" l="3725" r="0" t="3252"/>
          <a:stretch/>
        </p:blipFill>
        <p:spPr>
          <a:xfrm flipH="1">
            <a:off x="4572000" y="3376500"/>
            <a:ext cx="3733875" cy="2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feeb1fc643_6_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4400" y="4203400"/>
            <a:ext cx="447900" cy="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2023-01-26T09:42:18Z</dcterms:created>
  <dc:creator>officegen</dc:creator>
</cp:coreProperties>
</file>